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8" r:id="rId2"/>
  </p:sldMasterIdLst>
  <p:notesMasterIdLst>
    <p:notesMasterId r:id="rId111"/>
  </p:notesMasterIdLst>
  <p:handoutMasterIdLst>
    <p:handoutMasterId r:id="rId112"/>
  </p:handoutMasterIdLst>
  <p:sldIdLst>
    <p:sldId id="391" r:id="rId3"/>
    <p:sldId id="334" r:id="rId4"/>
    <p:sldId id="381" r:id="rId5"/>
    <p:sldId id="379" r:id="rId6"/>
    <p:sldId id="382" r:id="rId7"/>
    <p:sldId id="378" r:id="rId8"/>
    <p:sldId id="384" r:id="rId9"/>
    <p:sldId id="385" r:id="rId10"/>
    <p:sldId id="386" r:id="rId11"/>
    <p:sldId id="387" r:id="rId12"/>
    <p:sldId id="408" r:id="rId13"/>
    <p:sldId id="388" r:id="rId14"/>
    <p:sldId id="383" r:id="rId15"/>
    <p:sldId id="362" r:id="rId16"/>
    <p:sldId id="364" r:id="rId17"/>
    <p:sldId id="363" r:id="rId18"/>
    <p:sldId id="368" r:id="rId19"/>
    <p:sldId id="367" r:id="rId20"/>
    <p:sldId id="366" r:id="rId21"/>
    <p:sldId id="365" r:id="rId22"/>
    <p:sldId id="370" r:id="rId23"/>
    <p:sldId id="369" r:id="rId24"/>
    <p:sldId id="371" r:id="rId25"/>
    <p:sldId id="361" r:id="rId26"/>
    <p:sldId id="372" r:id="rId27"/>
    <p:sldId id="373" r:id="rId28"/>
    <p:sldId id="374" r:id="rId29"/>
    <p:sldId id="390" r:id="rId30"/>
    <p:sldId id="377" r:id="rId31"/>
    <p:sldId id="295" r:id="rId32"/>
    <p:sldId id="410" r:id="rId33"/>
    <p:sldId id="304" r:id="rId34"/>
    <p:sldId id="305" r:id="rId35"/>
    <p:sldId id="296" r:id="rId36"/>
    <p:sldId id="301" r:id="rId37"/>
    <p:sldId id="300" r:id="rId38"/>
    <p:sldId id="302" r:id="rId39"/>
    <p:sldId id="303" r:id="rId40"/>
    <p:sldId id="299" r:id="rId41"/>
    <p:sldId id="319" r:id="rId42"/>
    <p:sldId id="307" r:id="rId43"/>
    <p:sldId id="321" r:id="rId44"/>
    <p:sldId id="308" r:id="rId45"/>
    <p:sldId id="322" r:id="rId46"/>
    <p:sldId id="298" r:id="rId47"/>
    <p:sldId id="320" r:id="rId48"/>
    <p:sldId id="309" r:id="rId49"/>
    <p:sldId id="323" r:id="rId50"/>
    <p:sldId id="335" r:id="rId51"/>
    <p:sldId id="331" r:id="rId52"/>
    <p:sldId id="332" r:id="rId53"/>
    <p:sldId id="333" r:id="rId54"/>
    <p:sldId id="336" r:id="rId55"/>
    <p:sldId id="324" r:id="rId56"/>
    <p:sldId id="329" r:id="rId57"/>
    <p:sldId id="328" r:id="rId58"/>
    <p:sldId id="327" r:id="rId59"/>
    <p:sldId id="326" r:id="rId60"/>
    <p:sldId id="330" r:id="rId61"/>
    <p:sldId id="337" r:id="rId62"/>
    <p:sldId id="338" r:id="rId63"/>
    <p:sldId id="339" r:id="rId64"/>
    <p:sldId id="340" r:id="rId65"/>
    <p:sldId id="341" r:id="rId66"/>
    <p:sldId id="342" r:id="rId67"/>
    <p:sldId id="343" r:id="rId68"/>
    <p:sldId id="344" r:id="rId69"/>
    <p:sldId id="345" r:id="rId70"/>
    <p:sldId id="346" r:id="rId71"/>
    <p:sldId id="347" r:id="rId72"/>
    <p:sldId id="348" r:id="rId73"/>
    <p:sldId id="349" r:id="rId74"/>
    <p:sldId id="350" r:id="rId75"/>
    <p:sldId id="351" r:id="rId76"/>
    <p:sldId id="352" r:id="rId77"/>
    <p:sldId id="353" r:id="rId78"/>
    <p:sldId id="354" r:id="rId79"/>
    <p:sldId id="325" r:id="rId80"/>
    <p:sldId id="355" r:id="rId81"/>
    <p:sldId id="357" r:id="rId82"/>
    <p:sldId id="306" r:id="rId83"/>
    <p:sldId id="414" r:id="rId84"/>
    <p:sldId id="407" r:id="rId85"/>
    <p:sldId id="380" r:id="rId86"/>
    <p:sldId id="393" r:id="rId87"/>
    <p:sldId id="358" r:id="rId88"/>
    <p:sldId id="394" r:id="rId89"/>
    <p:sldId id="392" r:id="rId90"/>
    <p:sldId id="396" r:id="rId91"/>
    <p:sldId id="395" r:id="rId92"/>
    <p:sldId id="356" r:id="rId93"/>
    <p:sldId id="397" r:id="rId94"/>
    <p:sldId id="399" r:id="rId95"/>
    <p:sldId id="400" r:id="rId96"/>
    <p:sldId id="403" r:id="rId97"/>
    <p:sldId id="404" r:id="rId98"/>
    <p:sldId id="405" r:id="rId99"/>
    <p:sldId id="406" r:id="rId100"/>
    <p:sldId id="402" r:id="rId101"/>
    <p:sldId id="401" r:id="rId102"/>
    <p:sldId id="413" r:id="rId103"/>
    <p:sldId id="412" r:id="rId104"/>
    <p:sldId id="389" r:id="rId105"/>
    <p:sldId id="359" r:id="rId106"/>
    <p:sldId id="417" r:id="rId107"/>
    <p:sldId id="416" r:id="rId108"/>
    <p:sldId id="411" r:id="rId109"/>
    <p:sldId id="294" r:id="rId110"/>
  </p:sldIdLst>
  <p:sldSz cx="12188825" cy="6858000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6B3451E4-4680-4D31-8A37-D67D4D880AB8}">
          <p14:sldIdLst>
            <p14:sldId id="391"/>
            <p14:sldId id="334"/>
            <p14:sldId id="381"/>
            <p14:sldId id="379"/>
            <p14:sldId id="382"/>
            <p14:sldId id="378"/>
            <p14:sldId id="384"/>
            <p14:sldId id="385"/>
            <p14:sldId id="386"/>
            <p14:sldId id="387"/>
            <p14:sldId id="408"/>
            <p14:sldId id="388"/>
            <p14:sldId id="383"/>
            <p14:sldId id="362"/>
            <p14:sldId id="364"/>
            <p14:sldId id="363"/>
            <p14:sldId id="368"/>
            <p14:sldId id="367"/>
            <p14:sldId id="366"/>
            <p14:sldId id="365"/>
            <p14:sldId id="370"/>
            <p14:sldId id="369"/>
            <p14:sldId id="371"/>
            <p14:sldId id="361"/>
            <p14:sldId id="372"/>
            <p14:sldId id="373"/>
            <p14:sldId id="374"/>
            <p14:sldId id="390"/>
            <p14:sldId id="377"/>
            <p14:sldId id="295"/>
            <p14:sldId id="410"/>
            <p14:sldId id="304"/>
            <p14:sldId id="305"/>
            <p14:sldId id="296"/>
            <p14:sldId id="301"/>
            <p14:sldId id="300"/>
            <p14:sldId id="302"/>
            <p14:sldId id="303"/>
            <p14:sldId id="299"/>
            <p14:sldId id="319"/>
            <p14:sldId id="307"/>
            <p14:sldId id="321"/>
            <p14:sldId id="308"/>
            <p14:sldId id="322"/>
            <p14:sldId id="298"/>
            <p14:sldId id="320"/>
            <p14:sldId id="309"/>
            <p14:sldId id="323"/>
            <p14:sldId id="335"/>
            <p14:sldId id="331"/>
            <p14:sldId id="332"/>
            <p14:sldId id="333"/>
            <p14:sldId id="336"/>
            <p14:sldId id="324"/>
            <p14:sldId id="329"/>
            <p14:sldId id="328"/>
            <p14:sldId id="327"/>
            <p14:sldId id="326"/>
            <p14:sldId id="330"/>
            <p14:sldId id="337"/>
            <p14:sldId id="338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25"/>
            <p14:sldId id="355"/>
            <p14:sldId id="357"/>
            <p14:sldId id="306"/>
            <p14:sldId id="414"/>
            <p14:sldId id="407"/>
            <p14:sldId id="380"/>
            <p14:sldId id="393"/>
            <p14:sldId id="358"/>
            <p14:sldId id="394"/>
            <p14:sldId id="392"/>
            <p14:sldId id="396"/>
            <p14:sldId id="395"/>
            <p14:sldId id="356"/>
            <p14:sldId id="397"/>
            <p14:sldId id="399"/>
            <p14:sldId id="400"/>
            <p14:sldId id="403"/>
            <p14:sldId id="404"/>
            <p14:sldId id="405"/>
            <p14:sldId id="406"/>
            <p14:sldId id="402"/>
            <p14:sldId id="401"/>
            <p14:sldId id="413"/>
            <p14:sldId id="412"/>
            <p14:sldId id="389"/>
            <p14:sldId id="359"/>
            <p14:sldId id="417"/>
            <p14:sldId id="416"/>
            <p14:sldId id="411"/>
            <p14:sldId id="2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orient="horz" pos="3888">
          <p15:clr>
            <a:srgbClr val="A4A3A4"/>
          </p15:clr>
        </p15:guide>
        <p15:guide id="5" orient="horz" pos="3072">
          <p15:clr>
            <a:srgbClr val="A4A3A4"/>
          </p15:clr>
        </p15:guide>
        <p15:guide id="6" orient="horz" pos="432">
          <p15:clr>
            <a:srgbClr val="A4A3A4"/>
          </p15:clr>
        </p15:guide>
        <p15:guide id="7" orient="horz" pos="3648">
          <p15:clr>
            <a:srgbClr val="A4A3A4"/>
          </p15:clr>
        </p15:guide>
        <p15:guide id="8" pos="3839">
          <p15:clr>
            <a:srgbClr val="A4A3A4"/>
          </p15:clr>
        </p15:guide>
        <p15:guide id="9" pos="767">
          <p15:clr>
            <a:srgbClr val="A4A3A4"/>
          </p15:clr>
        </p15:guide>
        <p15:guide id="10" pos="6911">
          <p15:clr>
            <a:srgbClr val="A4A3A4"/>
          </p15:clr>
        </p15:guide>
        <p15:guide id="11" pos="5711">
          <p15:clr>
            <a:srgbClr val="A4A3A4"/>
          </p15:clr>
        </p15:guide>
        <p15:guide id="12" pos="7247">
          <p15:clr>
            <a:srgbClr val="A4A3A4"/>
          </p15:clr>
        </p15:guide>
        <p15:guide id="13" pos="3695">
          <p15:clr>
            <a:srgbClr val="A4A3A4"/>
          </p15:clr>
        </p15:guide>
        <p15:guide id="14" pos="431">
          <p15:clr>
            <a:srgbClr val="A4A3A4"/>
          </p15:clr>
        </p15:guide>
        <p15:guide id="15" pos="28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83" d="100"/>
          <a:sy n="83" d="100"/>
        </p:scale>
        <p:origin x="102" y="1254"/>
      </p:cViewPr>
      <p:guideLst>
        <p:guide orient="horz" pos="2160"/>
        <p:guide orient="horz" pos="1008"/>
        <p:guide orient="horz" pos="1152"/>
        <p:guide orient="horz" pos="3888"/>
        <p:guide orient="horz" pos="3072"/>
        <p:guide orient="horz" pos="432"/>
        <p:guide orient="horz" pos="3648"/>
        <p:guide pos="3839"/>
        <p:guide pos="767"/>
        <p:guide pos="6911"/>
        <p:guide pos="5711"/>
        <p:guide pos="7247"/>
        <p:guide pos="3695"/>
        <p:guide pos="431"/>
        <p:guide pos="287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1308" y="66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tableStyles" Target="tableStyles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handoutMaster" Target="handoutMasters/handoutMaster1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slide" Target="slides/slide100.xml"/><Relationship Id="rId110" Type="http://schemas.openxmlformats.org/officeDocument/2006/relationships/slide" Target="slides/slide108.xml"/><Relationship Id="rId115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13" Type="http://schemas.openxmlformats.org/officeDocument/2006/relationships/commentAuthors" Target="commentAuthor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1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1.xml"/><Relationship Id="rId29" Type="http://schemas.openxmlformats.org/officeDocument/2006/relationships/slide" Target="slides/slide2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3713"/>
          </a:xfrm>
          <a:prstGeom prst="rect">
            <a:avLst/>
          </a:prstGeom>
        </p:spPr>
        <p:txBody>
          <a:bodyPr vert="horz" lIns="95263" tIns="47632" rIns="95263" bIns="47632" rtlCol="0"/>
          <a:lstStyle>
            <a:lvl1pPr algn="l">
              <a:defRPr sz="13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60" cy="493713"/>
          </a:xfrm>
          <a:prstGeom prst="rect">
            <a:avLst/>
          </a:prstGeom>
        </p:spPr>
        <p:txBody>
          <a:bodyPr vert="horz" lIns="95263" tIns="47632" rIns="95263" bIns="47632" rtlCol="0"/>
          <a:lstStyle>
            <a:lvl1pPr algn="r">
              <a:defRPr sz="1300"/>
            </a:lvl1pPr>
          </a:lstStyle>
          <a:p>
            <a:fld id="{128FCA9C-FF92-4024-BDEC-A6D3B663DC09}" type="datetimeFigureOut">
              <a:rPr lang="pl-PL" smtClean="0"/>
              <a:t>2018-02-05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60" cy="493713"/>
          </a:xfrm>
          <a:prstGeom prst="rect">
            <a:avLst/>
          </a:prstGeom>
        </p:spPr>
        <p:txBody>
          <a:bodyPr vert="horz" lIns="95263" tIns="47632" rIns="95263" bIns="47632" rtlCol="0" anchor="b"/>
          <a:lstStyle>
            <a:lvl1pPr algn="l">
              <a:defRPr sz="1300"/>
            </a:lvl1pPr>
          </a:lstStyle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60" cy="493713"/>
          </a:xfrm>
          <a:prstGeom prst="rect">
            <a:avLst/>
          </a:prstGeom>
        </p:spPr>
        <p:txBody>
          <a:bodyPr vert="horz" lIns="95263" tIns="47632" rIns="95263" bIns="47632" rtlCol="0" anchor="b"/>
          <a:lstStyle>
            <a:lvl1pPr algn="r">
              <a:defRPr sz="1300"/>
            </a:lvl1pPr>
          </a:lstStyle>
          <a:p>
            <a:fld id="{A446DCAE-1661-43FF-8A44-43DAFDC1FD90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3713"/>
          </a:xfrm>
          <a:prstGeom prst="rect">
            <a:avLst/>
          </a:prstGeom>
        </p:spPr>
        <p:txBody>
          <a:bodyPr vert="horz" lIns="95263" tIns="47632" rIns="95263" bIns="47632" rtlCol="0"/>
          <a:lstStyle>
            <a:lvl1pPr algn="l">
              <a:defRPr sz="13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3713"/>
          </a:xfrm>
          <a:prstGeom prst="rect">
            <a:avLst/>
          </a:prstGeom>
        </p:spPr>
        <p:txBody>
          <a:bodyPr vert="horz" lIns="95263" tIns="47632" rIns="95263" bIns="47632" rtlCol="0"/>
          <a:lstStyle>
            <a:lvl1pPr algn="r">
              <a:defRPr sz="1300"/>
            </a:lvl1pPr>
          </a:lstStyle>
          <a:p>
            <a:fld id="{772AB877-E7B1-4681-847E-D0918612832B}" type="datetimeFigureOut">
              <a:rPr lang="pl-PL" smtClean="0"/>
              <a:t>2018-02-05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263" tIns="47632" rIns="95263" bIns="47632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5263" tIns="47632" rIns="95263" bIns="47632" rtlCol="0"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60" cy="493713"/>
          </a:xfrm>
          <a:prstGeom prst="rect">
            <a:avLst/>
          </a:prstGeom>
        </p:spPr>
        <p:txBody>
          <a:bodyPr vert="horz" lIns="95263" tIns="47632" rIns="95263" bIns="47632" rtlCol="0" anchor="b"/>
          <a:lstStyle>
            <a:lvl1pPr algn="l">
              <a:defRPr sz="1300"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60" cy="493713"/>
          </a:xfrm>
          <a:prstGeom prst="rect">
            <a:avLst/>
          </a:prstGeom>
        </p:spPr>
        <p:txBody>
          <a:bodyPr vert="horz" lIns="95263" tIns="47632" rIns="95263" bIns="47632" rtlCol="0" anchor="b"/>
          <a:lstStyle>
            <a:lvl1pPr algn="r">
              <a:defRPr sz="1300"/>
            </a:lvl1pPr>
          </a:lstStyle>
          <a:p>
            <a:fld id="{69C971FF-EF28-4195-A575-329446EFAA55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88825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081" y="4960137"/>
            <a:ext cx="7770376" cy="1463040"/>
          </a:xfrm>
        </p:spPr>
        <p:txBody>
          <a:bodyPr anchor="ctr">
            <a:normAutofit/>
          </a:bodyPr>
          <a:lstStyle>
            <a:lvl1pPr algn="r">
              <a:defRPr sz="4999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08357" y="4960137"/>
            <a:ext cx="3199567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799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063" indent="0" algn="ctr">
              <a:buNone/>
              <a:defRPr sz="17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799"/>
            </a:lvl4pPr>
            <a:lvl5pPr marL="1828251" indent="0" algn="ctr">
              <a:buNone/>
              <a:defRPr sz="1799"/>
            </a:lvl5pPr>
            <a:lvl6pPr marL="2285314" indent="0" algn="ctr">
              <a:buNone/>
              <a:defRPr sz="1799"/>
            </a:lvl6pPr>
            <a:lvl7pPr marL="2742377" indent="0" algn="ctr">
              <a:buNone/>
              <a:defRPr sz="1799"/>
            </a:lvl7pPr>
            <a:lvl8pPr marL="3199440" indent="0" algn="ctr">
              <a:buNone/>
              <a:defRPr sz="1799"/>
            </a:lvl8pPr>
            <a:lvl9pPr marL="3656503" indent="0" algn="ctr">
              <a:buNone/>
              <a:defRPr sz="1799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smtClean="0"/>
              <a:t>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4658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475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pl-PL" noProof="0" smtClean="0"/>
              <a:t>2018-02-05</a:t>
            </a:fld>
            <a:endParaRPr lang="pl-PL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85823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88825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081" y="4960137"/>
            <a:ext cx="7770376" cy="1463040"/>
          </a:xfrm>
        </p:spPr>
        <p:txBody>
          <a:bodyPr anchor="ctr">
            <a:normAutofit/>
          </a:bodyPr>
          <a:lstStyle>
            <a:lvl1pPr algn="r">
              <a:defRPr sz="4999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08357" y="4960137"/>
            <a:ext cx="3199567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99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pl-PL" noProof="0" smtClean="0"/>
              <a:t>2018-02-05</a:t>
            </a:fld>
            <a:endParaRPr lang="pl-PL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pl-PL" noProof="0" smtClean="0"/>
              <a:t>‹#›</a:t>
            </a:fld>
            <a:endParaRPr lang="pl-PL" noProof="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4658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0938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861" y="585216"/>
            <a:ext cx="9717541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3861" y="2286000"/>
            <a:ext cx="4753642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7760" y="2286000"/>
            <a:ext cx="4753642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pl-PL" noProof="0" smtClean="0"/>
              <a:t>2018-02-05</a:t>
            </a:fld>
            <a:endParaRPr lang="pl-PL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383306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3861" y="585216"/>
            <a:ext cx="9717541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3861" y="2179636"/>
            <a:ext cx="4753642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99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3861" y="2967788"/>
            <a:ext cx="4753642" cy="3341572"/>
          </a:xfrm>
        </p:spPr>
        <p:txBody>
          <a:bodyPr lIns="45720" rIns="4572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7760" y="2179636"/>
            <a:ext cx="4753642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99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marL="0" lvl="0" indent="0" algn="l" defTabSz="914126" rtl="0" eaLnBrk="1" latinLnBrk="0" hangingPunct="1">
              <a:lnSpc>
                <a:spcPct val="90000"/>
              </a:lnSpc>
              <a:spcBef>
                <a:spcPts val="1799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7760" y="2967788"/>
            <a:ext cx="4753642" cy="3341572"/>
          </a:xfrm>
        </p:spPr>
        <p:txBody>
          <a:bodyPr lIns="45720" rIns="4572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pl-PL" noProof="0" smtClean="0"/>
              <a:t>2018-02-05</a:t>
            </a:fld>
            <a:endParaRPr lang="pl-PL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229824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pl-PL" noProof="0" smtClean="0"/>
              <a:t>2018-02-05</a:t>
            </a:fld>
            <a:endParaRPr lang="pl-PL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388237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pl-PL" noProof="0" smtClean="0"/>
              <a:t>2018-02-05</a:t>
            </a:fld>
            <a:endParaRPr lang="pl-PL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187453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3861" y="471509"/>
            <a:ext cx="4387977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999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12" y="822960"/>
            <a:ext cx="5676945" cy="5184648"/>
          </a:xfrm>
        </p:spPr>
        <p:txBody>
          <a:bodyPr/>
          <a:lstStyle>
            <a:lvl1pPr>
              <a:defRPr sz="2399"/>
            </a:lvl1pPr>
            <a:lvl2pPr>
              <a:defRPr sz="1999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3861" y="2257506"/>
            <a:ext cx="4387977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pl-PL" noProof="0" smtClean="0"/>
              <a:t>2018-02-05</a:t>
            </a:fld>
            <a:endParaRPr lang="pl-PL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146039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081" y="4960138"/>
            <a:ext cx="7770376" cy="1463040"/>
          </a:xfrm>
        </p:spPr>
        <p:txBody>
          <a:bodyPr anchor="ctr">
            <a:normAutofit/>
          </a:bodyPr>
          <a:lstStyle>
            <a:lvl1pPr algn="r">
              <a:defRPr sz="4999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5778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8357" y="4960138"/>
            <a:ext cx="3199567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99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pl-PL" noProof="0" smtClean="0"/>
              <a:t>2018-02-05</a:t>
            </a:fld>
            <a:endParaRPr lang="pl-PL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pl-PL" noProof="0" smtClean="0"/>
              <a:t>‹#›</a:t>
            </a:fld>
            <a:endParaRPr lang="pl-PL" noProof="0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4658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864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pl-PL" noProof="0" smtClean="0"/>
              <a:t>2018-02-05</a:t>
            </a:fld>
            <a:endParaRPr lang="pl-PL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306622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2628" y="762000"/>
            <a:ext cx="2628215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342" y="762000"/>
            <a:ext cx="7579926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pl-PL" noProof="0" smtClean="0"/>
              <a:t>2018-02-05</a:t>
            </a:fld>
            <a:endParaRPr lang="pl-PL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pl-PL" noProof="0" smtClean="0"/>
              <a:t>‹#›</a:t>
            </a:fld>
            <a:endParaRPr lang="pl-PL" noProof="0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5781" y="59382"/>
            <a:ext cx="0" cy="914162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012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3861" y="585216"/>
            <a:ext cx="9717541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3862" y="2286000"/>
            <a:ext cx="9717540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3861" y="6470704"/>
            <a:ext cx="2153581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EDF33987-6305-4E2A-BF18-EF013ECE927B}" type="datetimeFigureOut">
              <a:rPr lang="pl-PL" noProof="0" smtClean="0"/>
              <a:pPr/>
              <a:t>2018-02-05</a:t>
            </a:fld>
            <a:endParaRPr lang="pl-PL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1671" y="6470704"/>
            <a:ext cx="5899921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pl-PL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4512" y="6470704"/>
            <a:ext cx="97341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F36C87F6-986D-49E6-AF40-1B3A1EE8064D}" type="slidenum">
              <a:rPr lang="pl-PL" noProof="0" smtClean="0"/>
              <a:pPr/>
              <a:t>‹#›</a:t>
            </a:fld>
            <a:endParaRPr lang="pl-PL" noProof="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1802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6957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126" rtl="0" eaLnBrk="1" latinLnBrk="0" hangingPunct="1">
        <a:lnSpc>
          <a:spcPct val="80000"/>
        </a:lnSpc>
        <a:spcBef>
          <a:spcPct val="0"/>
        </a:spcBef>
        <a:buNone/>
        <a:defRPr sz="4999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13" indent="-91413" algn="l" defTabSz="914126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199" kern="1200">
          <a:solidFill>
            <a:schemeClr val="tx1"/>
          </a:solidFill>
          <a:latin typeface="+mn-lt"/>
          <a:ea typeface="+mn-ea"/>
          <a:cs typeface="+mn-cs"/>
        </a:defRPr>
      </a:lvl1pPr>
      <a:lvl2pPr marL="265096" indent="-137119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447922" indent="-137119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182" indent="-137119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007" indent="-137119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126" indent="-137119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386" indent="-137119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5787" indent="-137119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047" indent="-137119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caby.pl/" TargetMode="External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664" y="91440"/>
            <a:ext cx="6635496" cy="667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41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1413892" y="2492896"/>
            <a:ext cx="9433048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l-PL" sz="9600" dirty="0"/>
              <a:t>Warcaby w szkole</a:t>
            </a:r>
          </a:p>
        </p:txBody>
      </p:sp>
    </p:spTree>
    <p:extLst>
      <p:ext uri="{BB962C8B-B14F-4D97-AF65-F5344CB8AC3E}">
        <p14:creationId xmlns:p14="http://schemas.microsoft.com/office/powerpoint/2010/main" val="36845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1773932" y="1124744"/>
            <a:ext cx="799288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/>
              <a:t>Ekstremalnie proste zasady zarówno dla ucznia jak i nauczyciela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/>
              <a:t>Nie ma TAŃSZEJ dyscypliny sportu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/>
              <a:t>Likwiduje bariery – dostępne dla niepełnosprawnych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/>
              <a:t>Warcaby są wymienione w podstawie programowej kształcenia ogólnego dla szkoły podstawowej</a:t>
            </a:r>
          </a:p>
        </p:txBody>
      </p:sp>
    </p:spTree>
    <p:extLst>
      <p:ext uri="{BB962C8B-B14F-4D97-AF65-F5344CB8AC3E}">
        <p14:creationId xmlns:p14="http://schemas.microsoft.com/office/powerpoint/2010/main" val="3160956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4329"/>
            <a:ext cx="11990505" cy="1323367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0" y="116632"/>
            <a:ext cx="7390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Pomoc formalna we wdrażaniu warcabów w szkole (Podstawa programowa)</a:t>
            </a: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119" y="2442450"/>
            <a:ext cx="5845952" cy="4384464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88" y="2466023"/>
            <a:ext cx="3288348" cy="438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552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1701924" y="476672"/>
            <a:ext cx="936104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/>
              <a:t>Pogranicze sztuki i sportu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/>
              <a:t>Rozwija wyobraźnię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/>
              <a:t>Cierpliwość, koncentracja, praca nad sobą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/>
              <a:t>Radzenie sobie ze stresem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/>
              <a:t>Nie ma miejsca na brutalność i wulgarność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/>
              <a:t>Grając – lepiej poznajesz sam siebie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/>
              <a:t>Grając, uczysz się  znosić porażki i szanować przeciwnika</a:t>
            </a:r>
          </a:p>
        </p:txBody>
      </p:sp>
    </p:spTree>
    <p:extLst>
      <p:ext uri="{BB962C8B-B14F-4D97-AF65-F5344CB8AC3E}">
        <p14:creationId xmlns:p14="http://schemas.microsoft.com/office/powerpoint/2010/main" val="128002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189756" y="188640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Wyobrażenie o grających w warcaby czy szachy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3142084" y="836712"/>
            <a:ext cx="604867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/>
              <a:t>Ma ogromną nadwagę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/>
              <a:t>Nikt go nie lubi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/>
              <a:t>Ma grube okulary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/>
              <a:t>Nie ma chłopaka/dziewczyny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/>
              <a:t>Nie umie grać w piłkę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/>
              <a:t>Nie umie tańczyć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3460596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189756" y="18864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Tak to wygląda w rzeczywistości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734970" y="1140079"/>
            <a:ext cx="6857999" cy="4554939"/>
          </a:xfrm>
          <a:prstGeom prst="rect">
            <a:avLst/>
          </a:prstGeom>
        </p:spPr>
      </p:pic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288971"/>
              </p:ext>
            </p:extLst>
          </p:nvPr>
        </p:nvGraphicFramePr>
        <p:xfrm>
          <a:off x="333772" y="5661248"/>
          <a:ext cx="4464496" cy="9144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4464496">
                  <a:extLst>
                    <a:ext uri="{9D8B030D-6E8A-4147-A177-3AD203B41FA5}">
                      <a16:colId xmlns:a16="http://schemas.microsoft.com/office/drawing/2014/main" val="3278027482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2000" b="1" dirty="0">
                          <a:effectLst/>
                        </a:rPr>
                        <a:t>Natalia Sadowska</a:t>
                      </a:r>
                      <a:br>
                        <a:rPr lang="pl-PL" sz="2000" b="1" dirty="0">
                          <a:effectLst/>
                        </a:rPr>
                      </a:br>
                      <a:r>
                        <a:rPr lang="pl-PL" sz="2000" b="1" dirty="0">
                          <a:effectLst/>
                        </a:rPr>
                        <a:t>Mistrzyni Świata 2016</a:t>
                      </a:r>
                      <a:br>
                        <a:rPr lang="pl-PL" sz="2000" b="1" dirty="0">
                          <a:effectLst/>
                        </a:rPr>
                      </a:br>
                      <a:r>
                        <a:rPr lang="pl-PL" sz="2000" b="1" dirty="0">
                          <a:effectLst/>
                        </a:rPr>
                        <a:t>Zdobywczyni Pucharu Świata 2016, 2017</a:t>
                      </a:r>
                      <a:endParaRPr lang="pl-PL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HG Mincho Light J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62562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9403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189756" y="18864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Tak to wygląda w rzeczywistości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44" y="0"/>
            <a:ext cx="7439511" cy="4941168"/>
          </a:xfrm>
          <a:prstGeom prst="rect">
            <a:avLst/>
          </a:prstGeom>
        </p:spPr>
      </p:pic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7232311"/>
              </p:ext>
            </p:extLst>
          </p:nvPr>
        </p:nvGraphicFramePr>
        <p:xfrm>
          <a:off x="7606580" y="4938174"/>
          <a:ext cx="4464496" cy="3048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4464496">
                  <a:extLst>
                    <a:ext uri="{9D8B030D-6E8A-4147-A177-3AD203B41FA5}">
                      <a16:colId xmlns:a16="http://schemas.microsoft.com/office/drawing/2014/main" val="32780274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2000" b="1" dirty="0" err="1">
                          <a:effectLst/>
                        </a:rPr>
                        <a:t>Aygul</a:t>
                      </a:r>
                      <a:r>
                        <a:rPr lang="pl-PL" sz="2000" b="1" dirty="0">
                          <a:effectLst/>
                        </a:rPr>
                        <a:t> </a:t>
                      </a:r>
                      <a:r>
                        <a:rPr lang="pl-PL" sz="2000" b="1" dirty="0" err="1">
                          <a:effectLst/>
                        </a:rPr>
                        <a:t>Idrisowa</a:t>
                      </a:r>
                      <a:r>
                        <a:rPr lang="pl-PL" sz="2000" b="1" dirty="0">
                          <a:effectLst/>
                        </a:rPr>
                        <a:t> – Mistrzyni Europy</a:t>
                      </a:r>
                      <a:endParaRPr lang="pl-PL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HG Mincho Light J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62562281"/>
                  </a:ext>
                </a:extLst>
              </a:tr>
            </a:tbl>
          </a:graphicData>
        </a:graphic>
      </p:graphicFrame>
      <p:pic>
        <p:nvPicPr>
          <p:cNvPr id="8" name="Obraz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6832"/>
            <a:ext cx="6458908" cy="4289872"/>
          </a:xfrm>
          <a:prstGeom prst="rect">
            <a:avLst/>
          </a:prstGeom>
        </p:spPr>
      </p:pic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31952"/>
              </p:ext>
            </p:extLst>
          </p:nvPr>
        </p:nvGraphicFramePr>
        <p:xfrm>
          <a:off x="997206" y="6147628"/>
          <a:ext cx="4464496" cy="3048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4464496">
                  <a:extLst>
                    <a:ext uri="{9D8B030D-6E8A-4147-A177-3AD203B41FA5}">
                      <a16:colId xmlns:a16="http://schemas.microsoft.com/office/drawing/2014/main" val="32780274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2000" b="1" dirty="0" err="1">
                          <a:effectLst/>
                        </a:rPr>
                        <a:t>Zhao</a:t>
                      </a:r>
                      <a:r>
                        <a:rPr lang="pl-PL" sz="2000" b="1" dirty="0">
                          <a:effectLst/>
                        </a:rPr>
                        <a:t> </a:t>
                      </a:r>
                      <a:r>
                        <a:rPr lang="pl-PL" sz="2000" b="1" dirty="0" err="1">
                          <a:effectLst/>
                        </a:rPr>
                        <a:t>Hanquin</a:t>
                      </a:r>
                      <a:r>
                        <a:rPr lang="pl-PL" sz="2000" b="1" dirty="0">
                          <a:effectLst/>
                        </a:rPr>
                        <a:t> - Mistrzyni Azji</a:t>
                      </a:r>
                      <a:endParaRPr lang="pl-PL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HG Mincho Light J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62562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8624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189756" y="18864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Tak to wygląda w rzeczywistości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5412" y="1151530"/>
            <a:ext cx="6857999" cy="4554939"/>
          </a:xfrm>
          <a:prstGeom prst="rect">
            <a:avLst/>
          </a:prstGeom>
        </p:spPr>
      </p:pic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116281"/>
              </p:ext>
            </p:extLst>
          </p:nvPr>
        </p:nvGraphicFramePr>
        <p:xfrm>
          <a:off x="405780" y="6021288"/>
          <a:ext cx="4464496" cy="3048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4464496">
                  <a:extLst>
                    <a:ext uri="{9D8B030D-6E8A-4147-A177-3AD203B41FA5}">
                      <a16:colId xmlns:a16="http://schemas.microsoft.com/office/drawing/2014/main" val="32780274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2000" b="1" dirty="0" err="1">
                          <a:effectLst/>
                        </a:rPr>
                        <a:t>Roel</a:t>
                      </a:r>
                      <a:r>
                        <a:rPr lang="pl-PL" sz="2000" b="1" dirty="0">
                          <a:effectLst/>
                        </a:rPr>
                        <a:t> </a:t>
                      </a:r>
                      <a:r>
                        <a:rPr lang="pl-PL" sz="2000" b="1" dirty="0" err="1">
                          <a:effectLst/>
                        </a:rPr>
                        <a:t>Boomstra</a:t>
                      </a:r>
                      <a:r>
                        <a:rPr lang="pl-PL" sz="2000" b="1" dirty="0">
                          <a:effectLst/>
                        </a:rPr>
                        <a:t> -  Mistrz Świata 2016</a:t>
                      </a:r>
                      <a:endParaRPr lang="pl-PL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HG Mincho Light J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62562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203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72" y="1268760"/>
            <a:ext cx="7461037" cy="4955465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189756" y="18864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Tak to wygląda w rzeczywistości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263275"/>
              </p:ext>
            </p:extLst>
          </p:nvPr>
        </p:nvGraphicFramePr>
        <p:xfrm>
          <a:off x="5590356" y="811560"/>
          <a:ext cx="6408712" cy="9144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6408712">
                  <a:extLst>
                    <a:ext uri="{9D8B030D-6E8A-4147-A177-3AD203B41FA5}">
                      <a16:colId xmlns:a16="http://schemas.microsoft.com/office/drawing/2014/main" val="32780274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>
                          <a:effectLst/>
                        </a:rPr>
                        <a:t>Aleksander Georgiew</a:t>
                      </a:r>
                      <a:br>
                        <a:rPr lang="pl-PL" sz="2000" b="1" dirty="0">
                          <a:effectLst/>
                        </a:rPr>
                      </a:br>
                      <a:r>
                        <a:rPr lang="pl-PL" sz="2000" b="1" dirty="0">
                          <a:effectLst/>
                        </a:rPr>
                        <a:t>8 krotny Mistrz Świata</a:t>
                      </a:r>
                      <a:br>
                        <a:rPr lang="pl-PL" sz="2000" b="1" dirty="0">
                          <a:effectLst/>
                        </a:rPr>
                      </a:br>
                      <a:r>
                        <a:rPr lang="pl-PL" sz="2000" b="0" dirty="0">
                          <a:effectLst/>
                        </a:rPr>
                        <a:t>(rocznik 1976, gra regularnie w amatorskiej lidze piłki nożnej)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62562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022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196864" y="958397"/>
            <a:ext cx="5013175" cy="3329646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189756" y="18864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Tak to wygląda w rzeczywistości</a:t>
            </a:r>
          </a:p>
        </p:txBody>
      </p:sp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88024"/>
              </p:ext>
            </p:extLst>
          </p:nvPr>
        </p:nvGraphicFramePr>
        <p:xfrm>
          <a:off x="172755" y="692696"/>
          <a:ext cx="4752527" cy="9144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4752527">
                  <a:extLst>
                    <a:ext uri="{9D8B030D-6E8A-4147-A177-3AD203B41FA5}">
                      <a16:colId xmlns:a16="http://schemas.microsoft.com/office/drawing/2014/main" val="3278027482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err="1">
                          <a:effectLst/>
                        </a:rPr>
                        <a:t>Aleksei</a:t>
                      </a:r>
                      <a:r>
                        <a:rPr lang="pl-PL" sz="2000" b="1" dirty="0">
                          <a:effectLst/>
                        </a:rPr>
                        <a:t> Czyżow </a:t>
                      </a:r>
                      <a:br>
                        <a:rPr lang="pl-PL" sz="2000" b="1" dirty="0">
                          <a:effectLst/>
                        </a:rPr>
                      </a:br>
                      <a:r>
                        <a:rPr lang="pl-PL" sz="2000" b="1" dirty="0">
                          <a:effectLst/>
                        </a:rPr>
                        <a:t>10 krotny Mistrz Świata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0" dirty="0">
                          <a:effectLst/>
                        </a:rPr>
                        <a:t>(rocznik 1964 – znakomita forma fizyczna!)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62562281"/>
                  </a:ext>
                </a:extLst>
              </a:tr>
            </a:tbl>
          </a:graphicData>
        </a:graphic>
      </p:graphicFrame>
      <p:pic>
        <p:nvPicPr>
          <p:cNvPr id="11" name="Obraz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55" y="1988840"/>
            <a:ext cx="6879318" cy="456910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A144004C-44E4-4D74-93A6-576148F770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126" y="3811610"/>
            <a:ext cx="4586699" cy="3046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26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48" y="0"/>
            <a:ext cx="10325528" cy="6858000"/>
          </a:xfrm>
          <a:prstGeom prst="rect">
            <a:avLst/>
          </a:prstGeom>
        </p:spPr>
      </p:pic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5270791"/>
              </p:ext>
            </p:extLst>
          </p:nvPr>
        </p:nvGraphicFramePr>
        <p:xfrm>
          <a:off x="5590356" y="5805264"/>
          <a:ext cx="3960440" cy="6096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3960440">
                  <a:extLst>
                    <a:ext uri="{9D8B030D-6E8A-4147-A177-3AD203B41FA5}">
                      <a16:colId xmlns:a16="http://schemas.microsoft.com/office/drawing/2014/main" val="32780274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>
                          <a:effectLst/>
                        </a:rPr>
                        <a:t>Uczestnicy MŚ aktywnie spędzają czas wolny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62562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19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2998068" y="2420888"/>
            <a:ext cx="698477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l-PL" sz="9600" dirty="0"/>
              <a:t>O warcabach</a:t>
            </a:r>
          </a:p>
        </p:txBody>
      </p:sp>
    </p:spTree>
    <p:extLst>
      <p:ext uri="{BB962C8B-B14F-4D97-AF65-F5344CB8AC3E}">
        <p14:creationId xmlns:p14="http://schemas.microsoft.com/office/powerpoint/2010/main" val="68134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ckie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828" y="260648"/>
            <a:ext cx="19050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653170"/>
              </p:ext>
            </p:extLst>
          </p:nvPr>
        </p:nvGraphicFramePr>
        <p:xfrm>
          <a:off x="405780" y="3212976"/>
          <a:ext cx="3888432" cy="3048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3888432">
                  <a:extLst>
                    <a:ext uri="{9D8B030D-6E8A-4147-A177-3AD203B41FA5}">
                      <a16:colId xmlns:a16="http://schemas.microsoft.com/office/drawing/2014/main" val="32780274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Adam Mickiewicz - Warcaby</a:t>
                      </a:r>
                      <a:endParaRPr lang="pl-PL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HG Mincho Light J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62562281"/>
                  </a:ext>
                </a:extLst>
              </a:tr>
            </a:tbl>
          </a:graphicData>
        </a:graphic>
      </p:graphicFrame>
      <p:sp>
        <p:nvSpPr>
          <p:cNvPr id="3" name="Prostokąt 2"/>
          <p:cNvSpPr/>
          <p:nvPr/>
        </p:nvSpPr>
        <p:spPr>
          <a:xfrm>
            <a:off x="4942284" y="442987"/>
            <a:ext cx="684076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  <a:t>(…)</a:t>
            </a:r>
            <a:br>
              <a:rPr lang="pl-PL" dirty="0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</a:br>
            <a:r>
              <a:rPr lang="pl-PL" sz="2400" dirty="0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  <a:t>A jeśli niedojrzałej wiosny słotna pora </a:t>
            </a:r>
            <a:br>
              <a:rPr lang="pl-PL" sz="2400" dirty="0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</a:br>
            <a:r>
              <a:rPr lang="pl-PL" sz="2400" dirty="0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  <a:t>Lub skwar nas w domu zamknie, albo chłód wieczora, </a:t>
            </a:r>
            <a:br>
              <a:rPr lang="pl-PL" sz="2400" dirty="0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</a:br>
            <a:r>
              <a:rPr lang="pl-PL" sz="2400" dirty="0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  <a:t>Czyż to piękną zabawkę wynaleźć zabroni?</a:t>
            </a:r>
            <a:br>
              <a:rPr lang="pl-PL" sz="2400" dirty="0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</a:br>
            <a:r>
              <a:rPr lang="pl-PL" sz="2400" dirty="0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  <a:t>Niechaj się czasem umysł i do gry nakłoni.</a:t>
            </a:r>
            <a:br>
              <a:rPr lang="pl-PL" sz="2400" dirty="0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</a:br>
            <a:r>
              <a:rPr lang="pl-PL" sz="2400" dirty="0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  <a:t>Nie do tej, gdzie aż w północ oczekując nudnie,</a:t>
            </a:r>
            <a:br>
              <a:rPr lang="pl-PL" sz="2400" dirty="0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</a:br>
            <a:r>
              <a:rPr lang="pl-PL" sz="2400" dirty="0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  <a:t>Dręczę ciało, a wdzięcznie myśli nie zatrudnię:</a:t>
            </a:r>
            <a:br>
              <a:rPr lang="pl-PL" sz="2400" dirty="0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</a:br>
            <a:r>
              <a:rPr lang="pl-PL" sz="2400" dirty="0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  <a:t>Tak zwykle gmin się tylko bawi mało warty, </a:t>
            </a:r>
            <a:br>
              <a:rPr lang="pl-PL" sz="2400" dirty="0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</a:br>
            <a:r>
              <a:rPr lang="pl-PL" sz="2400" dirty="0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  <a:t>Kręcąc </a:t>
            </a:r>
            <a:r>
              <a:rPr lang="pl-PL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  <a:t>skazówki</a:t>
            </a:r>
            <a:r>
              <a:rPr lang="pl-PL" sz="2400" dirty="0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  <a:t>, kości miotając lub karty;</a:t>
            </a:r>
            <a:br>
              <a:rPr lang="pl-PL" sz="2400" dirty="0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</a:br>
            <a:r>
              <a:rPr lang="pl-PL" sz="2400" dirty="0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  <a:t>Kruszec jest grania celem, graczów wabi żądza, </a:t>
            </a:r>
            <a:br>
              <a:rPr lang="pl-PL" sz="2400" dirty="0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</a:br>
            <a:r>
              <a:rPr lang="pl-PL" sz="2400" dirty="0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  <a:t>Podłość walczy o zyski, ślepy los przysądza.</a:t>
            </a:r>
            <a:br>
              <a:rPr lang="pl-PL" sz="2400" dirty="0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</a:br>
            <a:r>
              <a:rPr lang="pl-PL" sz="2400" dirty="0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  <a:t> </a:t>
            </a:r>
            <a:br>
              <a:rPr lang="pl-PL" sz="2400" dirty="0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</a:br>
            <a:r>
              <a:rPr lang="pl-PL" sz="2400" dirty="0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  <a:t>Ale czyj duch wznioślejszy, pojętność niesłaba, </a:t>
            </a:r>
            <a:br>
              <a:rPr lang="pl-PL" sz="2400" dirty="0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</a:br>
            <a:r>
              <a:rPr lang="pl-PL" sz="2400" dirty="0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  <a:t>Takim lepiej rozmyślna przystoi </a:t>
            </a:r>
            <a:r>
              <a:rPr lang="pl-PL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  <a:t>Warcaba</a:t>
            </a:r>
            <a:r>
              <a:rPr lang="pl-PL" sz="2400" dirty="0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  <a:t>,</a:t>
            </a:r>
            <a:r>
              <a:rPr lang="pl-PL" dirty="0">
                <a:solidFill>
                  <a:srgbClr val="000000"/>
                </a:solidFill>
                <a:latin typeface="Times New Roman" panose="02020603050405020304" pitchFamily="18" charset="0"/>
                <a:ea typeface="HG Mincho Light J"/>
              </a:rPr>
              <a:t> (…)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4221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24" y="647700"/>
            <a:ext cx="7343775" cy="5562600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0" y="116632"/>
            <a:ext cx="2349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Vittorio </a:t>
            </a:r>
            <a:r>
              <a:rPr lang="pl-PL" dirty="0" err="1"/>
              <a:t>Reggianini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7781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116632"/>
            <a:ext cx="2349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Henri Matisse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788" y="0"/>
            <a:ext cx="92832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40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72" y="332656"/>
            <a:ext cx="4810125" cy="3133725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332" y="1932204"/>
            <a:ext cx="6349752" cy="4459096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964" y="3861048"/>
            <a:ext cx="2160240" cy="227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81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2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011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548680"/>
            <a:ext cx="5087062" cy="3905904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0" y="116632"/>
            <a:ext cx="5662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Warcaby, to dla wielu symbol czegoś prostego, głupiego.</a:t>
            </a:r>
          </a:p>
        </p:txBody>
      </p:sp>
      <p:pic>
        <p:nvPicPr>
          <p:cNvPr id="5" name="Picture 2" descr="mickie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034" y="908720"/>
            <a:ext cx="2269657" cy="3029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5598349"/>
              </p:ext>
            </p:extLst>
          </p:nvPr>
        </p:nvGraphicFramePr>
        <p:xfrm>
          <a:off x="6310436" y="4221088"/>
          <a:ext cx="5040560" cy="15240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040560">
                  <a:extLst>
                    <a:ext uri="{9D8B030D-6E8A-4147-A177-3AD203B41FA5}">
                      <a16:colId xmlns:a16="http://schemas.microsoft.com/office/drawing/2014/main" val="32780274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Adam Mickiewicz – Warcaby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pl-PL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HG Mincho Light J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HG Mincho Light J"/>
                        </a:rPr>
                        <a:t>Poemat był adresowany do innego – niezorientowanego – Franciszka Malewskiego </a:t>
                      </a:r>
                      <a:br>
                        <a:rPr lang="pl-PL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HG Mincho Light J"/>
                        </a:rPr>
                      </a:br>
                      <a:r>
                        <a:rPr lang="pl-PL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HG Mincho Light J"/>
                        </a:rPr>
                        <a:t>z towarzystwa Filomatów</a:t>
                      </a:r>
                      <a:endParaRPr lang="pl-PL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HG Mincho Light J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62562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686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0" y="116632"/>
            <a:ext cx="3790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SZACHOWI „celebryci” o warcabach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812" y="548680"/>
            <a:ext cx="4415899" cy="6165304"/>
          </a:xfrm>
          <a:prstGeom prst="rect">
            <a:avLst/>
          </a:prstGeom>
        </p:spPr>
      </p:pic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689744"/>
              </p:ext>
            </p:extLst>
          </p:nvPr>
        </p:nvGraphicFramePr>
        <p:xfrm>
          <a:off x="5374332" y="3068960"/>
          <a:ext cx="6408712" cy="15240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6408712">
                  <a:extLst>
                    <a:ext uri="{9D8B030D-6E8A-4147-A177-3AD203B41FA5}">
                      <a16:colId xmlns:a16="http://schemas.microsoft.com/office/drawing/2014/main" val="32780274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2000" b="1" dirty="0">
                          <a:effectLst/>
                        </a:rPr>
                        <a:t>Emanuel Lasker </a:t>
                      </a:r>
                      <a:br>
                        <a:rPr lang="pl-PL" sz="2000" b="1" dirty="0">
                          <a:effectLst/>
                        </a:rPr>
                      </a:br>
                      <a:r>
                        <a:rPr lang="pl-PL" sz="2000" dirty="0">
                          <a:effectLst/>
                        </a:rPr>
                        <a:t>(1868 – 1941)</a:t>
                      </a:r>
                      <a:br>
                        <a:rPr lang="pl-PL" sz="2000" dirty="0">
                          <a:effectLst/>
                        </a:rPr>
                      </a:br>
                      <a:r>
                        <a:rPr lang="pl-PL" sz="2000" dirty="0">
                          <a:effectLst/>
                        </a:rPr>
                        <a:t>Urodzony w Barlinku Mistrz Świata w szachach przez… 27 lat.</a:t>
                      </a:r>
                      <a:br>
                        <a:rPr lang="pl-PL" sz="2000" dirty="0">
                          <a:effectLst/>
                        </a:rPr>
                      </a:br>
                      <a:endParaRPr lang="pl-PL" sz="20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HG Mincho Light J"/>
                        </a:rPr>
                        <a:t>„Warcaby są matką szachów i to matką godną szacunku”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62562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316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172" y="116632"/>
            <a:ext cx="7755052" cy="5150744"/>
          </a:xfrm>
          <a:prstGeom prst="rect">
            <a:avLst/>
          </a:prstGeom>
        </p:spPr>
      </p:pic>
      <p:sp>
        <p:nvSpPr>
          <p:cNvPr id="2" name="pole tekstowe 1"/>
          <p:cNvSpPr txBox="1"/>
          <p:nvPr/>
        </p:nvSpPr>
        <p:spPr>
          <a:xfrm>
            <a:off x="0" y="116632"/>
            <a:ext cx="3790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SZACHOWI „celebryci” o warcabach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304913"/>
              </p:ext>
            </p:extLst>
          </p:nvPr>
        </p:nvGraphicFramePr>
        <p:xfrm>
          <a:off x="189756" y="4509120"/>
          <a:ext cx="6408712" cy="21336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6408712">
                  <a:extLst>
                    <a:ext uri="{9D8B030D-6E8A-4147-A177-3AD203B41FA5}">
                      <a16:colId xmlns:a16="http://schemas.microsoft.com/office/drawing/2014/main" val="32780274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2000" b="1" dirty="0" err="1">
                          <a:effectLst/>
                        </a:rPr>
                        <a:t>Wasili</a:t>
                      </a:r>
                      <a:r>
                        <a:rPr lang="pl-PL" sz="2000" b="1" dirty="0">
                          <a:effectLst/>
                        </a:rPr>
                        <a:t> Iwańczuk</a:t>
                      </a:r>
                      <a:br>
                        <a:rPr lang="pl-PL" sz="2000" b="1" dirty="0">
                          <a:effectLst/>
                        </a:rPr>
                      </a:br>
                      <a:r>
                        <a:rPr lang="pl-PL" sz="2000" dirty="0">
                          <a:effectLst/>
                        </a:rPr>
                        <a:t>(Ukraina)</a:t>
                      </a:r>
                      <a:br>
                        <a:rPr lang="pl-PL" sz="2000" dirty="0">
                          <a:effectLst/>
                        </a:rPr>
                      </a:br>
                      <a:endParaRPr lang="pl-PL" sz="20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Czołowy arcymistrz świata. MISTRZ ŚWIATA w szachach szybkich 2016.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pl-PL" sz="20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HG Mincho Light J"/>
                        </a:rPr>
                        <a:t>Po prostu gra!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62562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870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6780" y="116632"/>
            <a:ext cx="2425700" cy="363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64" y="116632"/>
            <a:ext cx="4248472" cy="3216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363" y="684311"/>
            <a:ext cx="3565377" cy="2503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20" y="3675554"/>
            <a:ext cx="4082644" cy="2711607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524" y="3532076"/>
            <a:ext cx="4298668" cy="2855085"/>
          </a:xfrm>
          <a:prstGeom prst="rect">
            <a:avLst/>
          </a:prstGeom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714" y="2708920"/>
            <a:ext cx="2774950" cy="306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pole tekstowe 11"/>
          <p:cNvSpPr txBox="1"/>
          <p:nvPr/>
        </p:nvSpPr>
        <p:spPr>
          <a:xfrm>
            <a:off x="4741632" y="78128"/>
            <a:ext cx="3582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Gra cały świat</a:t>
            </a:r>
          </a:p>
        </p:txBody>
      </p:sp>
    </p:spTree>
    <p:extLst>
      <p:ext uri="{BB962C8B-B14F-4D97-AF65-F5344CB8AC3E}">
        <p14:creationId xmlns:p14="http://schemas.microsoft.com/office/powerpoint/2010/main" val="2126891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72" y="2204864"/>
            <a:ext cx="1674091" cy="1872208"/>
          </a:xfrm>
          <a:prstGeom prst="rect">
            <a:avLst/>
          </a:prstGeom>
        </p:spPr>
      </p:pic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0383116"/>
              </p:ext>
            </p:extLst>
          </p:nvPr>
        </p:nvGraphicFramePr>
        <p:xfrm>
          <a:off x="2277988" y="3467472"/>
          <a:ext cx="8280920" cy="6096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8280920">
                  <a:extLst>
                    <a:ext uri="{9D8B030D-6E8A-4147-A177-3AD203B41FA5}">
                      <a16:colId xmlns:a16="http://schemas.microsoft.com/office/drawing/2014/main" val="32780274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2000" b="1" dirty="0">
                          <a:effectLst/>
                        </a:rPr>
                        <a:t>FMJD</a:t>
                      </a:r>
                      <a:br>
                        <a:rPr lang="pl-PL" sz="2000" b="1" dirty="0">
                          <a:effectLst/>
                        </a:rPr>
                      </a:br>
                      <a:r>
                        <a:rPr lang="pl-PL" sz="2000" dirty="0">
                          <a:effectLst/>
                        </a:rPr>
                        <a:t>Światowa Federacja Warcabowa (istnieje od 1947 roku)</a:t>
                      </a:r>
                      <a:endParaRPr lang="pl-PL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HG Mincho Light J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62562281"/>
                  </a:ext>
                </a:extLst>
              </a:tr>
            </a:tbl>
          </a:graphicData>
        </a:graphic>
      </p:graphicFrame>
      <p:pic>
        <p:nvPicPr>
          <p:cNvPr id="2050" name="Picture 2" descr="International Mind Sports Associ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12" y="4384612"/>
            <a:ext cx="1688976" cy="1688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39641"/>
              </p:ext>
            </p:extLst>
          </p:nvPr>
        </p:nvGraphicFramePr>
        <p:xfrm>
          <a:off x="2295128" y="5159188"/>
          <a:ext cx="8280920" cy="9144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8280920">
                  <a:extLst>
                    <a:ext uri="{9D8B030D-6E8A-4147-A177-3AD203B41FA5}">
                      <a16:colId xmlns:a16="http://schemas.microsoft.com/office/drawing/2014/main" val="32780274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2000" b="1" dirty="0">
                          <a:effectLst/>
                        </a:rPr>
                        <a:t>IMSA</a:t>
                      </a:r>
                      <a:br>
                        <a:rPr lang="pl-PL" sz="2000" b="1" dirty="0">
                          <a:effectLst/>
                        </a:rPr>
                      </a:br>
                      <a:r>
                        <a:rPr lang="pl-PL" sz="2000" dirty="0">
                          <a:effectLst/>
                        </a:rPr>
                        <a:t>Zrzeszenie Federacji Sportów Umysłowych (2004):</a:t>
                      </a:r>
                      <a:br>
                        <a:rPr lang="pl-PL" sz="2000" dirty="0">
                          <a:effectLst/>
                        </a:rPr>
                      </a:br>
                      <a:r>
                        <a:rPr lang="pl-PL" sz="2000" dirty="0">
                          <a:effectLst/>
                        </a:rPr>
                        <a:t>Brydż (WBF), GO (IGF), Szachy (FIDE), Szachy Chińskie (WXF), Warcaby (FMJD)</a:t>
                      </a:r>
                      <a:endParaRPr lang="pl-PL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HG Mincho Light J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62562281"/>
                  </a:ext>
                </a:extLst>
              </a:tr>
            </a:tbl>
          </a:graphicData>
        </a:graphic>
      </p:graphicFrame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97" y="213236"/>
            <a:ext cx="1674091" cy="1684088"/>
          </a:xfrm>
          <a:prstGeom prst="rect">
            <a:avLst/>
          </a:prstGeom>
        </p:spPr>
      </p:pic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003568"/>
              </p:ext>
            </p:extLst>
          </p:nvPr>
        </p:nvGraphicFramePr>
        <p:xfrm>
          <a:off x="2295128" y="1287724"/>
          <a:ext cx="8280920" cy="6096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8280920">
                  <a:extLst>
                    <a:ext uri="{9D8B030D-6E8A-4147-A177-3AD203B41FA5}">
                      <a16:colId xmlns:a16="http://schemas.microsoft.com/office/drawing/2014/main" val="32780274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2000" b="1" dirty="0" err="1">
                          <a:effectLst/>
                        </a:rPr>
                        <a:t>PZWarc</a:t>
                      </a:r>
                      <a:br>
                        <a:rPr lang="pl-PL" sz="2000" b="1" dirty="0">
                          <a:effectLst/>
                        </a:rPr>
                      </a:br>
                      <a:r>
                        <a:rPr lang="pl-PL" sz="2000" dirty="0">
                          <a:effectLst/>
                        </a:rPr>
                        <a:t>Istnieje od 2004 roku, kontynuuje działalność CKGW (1973) i PTW (1989)</a:t>
                      </a:r>
                      <a:endParaRPr lang="pl-PL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HG Mincho Light J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62562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2868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2998068" y="2420888"/>
            <a:ext cx="631043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l-PL" sz="9600" dirty="0"/>
              <a:t>Zasady gry</a:t>
            </a:r>
          </a:p>
        </p:txBody>
      </p:sp>
    </p:spTree>
    <p:extLst>
      <p:ext uri="{BB962C8B-B14F-4D97-AF65-F5344CB8AC3E}">
        <p14:creationId xmlns:p14="http://schemas.microsoft.com/office/powerpoint/2010/main" val="135954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116632"/>
            <a:ext cx="1701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Różne zasady</a:t>
            </a:r>
          </a:p>
        </p:txBody>
      </p:sp>
      <p:sp>
        <p:nvSpPr>
          <p:cNvPr id="2" name="pole tekstowe 1"/>
          <p:cNvSpPr txBox="1"/>
          <p:nvPr/>
        </p:nvSpPr>
        <p:spPr>
          <a:xfrm>
            <a:off x="1629916" y="1052736"/>
            <a:ext cx="619268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Tureckie </a:t>
            </a:r>
            <a:br>
              <a:rPr lang="pl-PL" sz="2400" dirty="0"/>
            </a:br>
            <a:endParaRPr lang="pl-P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Amerykańskie (</a:t>
            </a:r>
            <a:r>
              <a:rPr lang="pl-PL" sz="2400" dirty="0" err="1"/>
              <a:t>checkers</a:t>
            </a:r>
            <a:r>
              <a:rPr lang="pl-PL" sz="2400" dirty="0"/>
              <a:t>)</a:t>
            </a:r>
            <a:br>
              <a:rPr lang="pl-PL" sz="2400" dirty="0"/>
            </a:br>
            <a:endParaRPr lang="pl-P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Włoskie</a:t>
            </a:r>
            <a:br>
              <a:rPr lang="pl-PL" sz="2400" dirty="0"/>
            </a:br>
            <a:endParaRPr lang="pl-P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Rosyjskie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Czeskie, hiszpańskie, fryzyjskie, armeńskie, …</a:t>
            </a:r>
            <a:br>
              <a:rPr lang="pl-PL" sz="2400" dirty="0"/>
            </a:br>
            <a:endParaRPr lang="pl-P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MIĘDZYNARODOWE (Polskie)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2091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116632"/>
            <a:ext cx="5374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GRAMY WEDŁUG ZASAD MIĘDZYNARODOWYCH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956" y="485964"/>
            <a:ext cx="8280920" cy="5952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850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116632"/>
            <a:ext cx="53743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Zaczynamy od 64 pól!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2400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324" y="116632"/>
            <a:ext cx="6732240" cy="504918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8880"/>
            <a:ext cx="5940152" cy="4455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397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160" y="0"/>
            <a:ext cx="5331665" cy="3998749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8880"/>
            <a:ext cx="8497588" cy="4255852"/>
          </a:xfrm>
          <a:prstGeom prst="rect">
            <a:avLst/>
          </a:prstGeom>
        </p:spPr>
      </p:pic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3861519"/>
              </p:ext>
            </p:extLst>
          </p:nvPr>
        </p:nvGraphicFramePr>
        <p:xfrm>
          <a:off x="5806380" y="332656"/>
          <a:ext cx="2935188" cy="3048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935188">
                  <a:extLst>
                    <a:ext uri="{9D8B030D-6E8A-4147-A177-3AD203B41FA5}">
                      <a16:colId xmlns:a16="http://schemas.microsoft.com/office/drawing/2014/main" val="32780274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2000" dirty="0"/>
                        <a:t>Zaczynamy od 64 pól! </a:t>
                      </a:r>
                      <a:endParaRPr lang="pl-PL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HG Mincho Light J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62562281"/>
                  </a:ext>
                </a:extLst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16931"/>
              </p:ext>
            </p:extLst>
          </p:nvPr>
        </p:nvGraphicFramePr>
        <p:xfrm>
          <a:off x="4006180" y="6183984"/>
          <a:ext cx="8110636" cy="54864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8110636">
                  <a:extLst>
                    <a:ext uri="{9D8B030D-6E8A-4147-A177-3AD203B41FA5}">
                      <a16:colId xmlns:a16="http://schemas.microsoft.com/office/drawing/2014/main" val="3278027482"/>
                    </a:ext>
                  </a:extLst>
                </a:gridCol>
              </a:tblGrid>
              <a:tr h="501642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pl-PL" sz="3600" b="1" dirty="0"/>
                        <a:t>100-polowe to kolejny krok</a:t>
                      </a:r>
                      <a:r>
                        <a:rPr lang="pl-PL" sz="3600" dirty="0"/>
                        <a:t> (w klubach)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62562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109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1557908" y="1844824"/>
            <a:ext cx="8856984" cy="3046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l-PL" sz="9600" dirty="0"/>
              <a:t>Międzynarodowe zasady gry</a:t>
            </a:r>
          </a:p>
        </p:txBody>
      </p:sp>
    </p:spTree>
    <p:extLst>
      <p:ext uri="{BB962C8B-B14F-4D97-AF65-F5344CB8AC3E}">
        <p14:creationId xmlns:p14="http://schemas.microsoft.com/office/powerpoint/2010/main" val="235342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0" y="116632"/>
            <a:ext cx="2349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Pozycja początkowa</a:t>
            </a:r>
          </a:p>
        </p:txBody>
      </p:sp>
    </p:spTree>
    <p:extLst>
      <p:ext uri="{BB962C8B-B14F-4D97-AF65-F5344CB8AC3E}">
        <p14:creationId xmlns:p14="http://schemas.microsoft.com/office/powerpoint/2010/main" val="58205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0" y="116632"/>
            <a:ext cx="2349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Pozycja początkowa</a:t>
            </a:r>
          </a:p>
        </p:txBody>
      </p:sp>
      <p:sp>
        <p:nvSpPr>
          <p:cNvPr id="2" name="pole tekstowe 1"/>
          <p:cNvSpPr txBox="1"/>
          <p:nvPr/>
        </p:nvSpPr>
        <p:spPr>
          <a:xfrm>
            <a:off x="2277988" y="332656"/>
            <a:ext cx="387424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8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r>
              <a:rPr lang="pl-PL" dirty="0">
                <a:solidFill>
                  <a:schemeClr val="bg1"/>
                </a:solidFill>
              </a:rPr>
              <a:t>7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r>
              <a:rPr lang="pl-PL" dirty="0">
                <a:solidFill>
                  <a:schemeClr val="bg1"/>
                </a:solidFill>
              </a:rPr>
              <a:t>6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r>
              <a:rPr lang="pl-PL" dirty="0">
                <a:solidFill>
                  <a:schemeClr val="bg1"/>
                </a:solidFill>
              </a:rPr>
              <a:t>5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r>
              <a:rPr lang="pl-PL" dirty="0">
                <a:solidFill>
                  <a:schemeClr val="bg1"/>
                </a:solidFill>
              </a:rPr>
              <a:t>4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r>
              <a:rPr lang="pl-PL" dirty="0">
                <a:solidFill>
                  <a:schemeClr val="bg1"/>
                </a:solidFill>
              </a:rPr>
              <a:t>3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r>
              <a:rPr lang="pl-PL" dirty="0">
                <a:solidFill>
                  <a:schemeClr val="bg1"/>
                </a:solidFill>
              </a:rPr>
              <a:t>2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r>
              <a:rPr lang="pl-PL" dirty="0">
                <a:solidFill>
                  <a:schemeClr val="bg1"/>
                </a:solidFill>
              </a:rPr>
              <a:t>1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9645116" y="332656"/>
            <a:ext cx="387424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8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r>
              <a:rPr lang="pl-PL" dirty="0">
                <a:solidFill>
                  <a:schemeClr val="bg1"/>
                </a:solidFill>
              </a:rPr>
              <a:t>7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r>
              <a:rPr lang="pl-PL" dirty="0">
                <a:solidFill>
                  <a:schemeClr val="bg1"/>
                </a:solidFill>
              </a:rPr>
              <a:t>6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r>
              <a:rPr lang="pl-PL" dirty="0">
                <a:solidFill>
                  <a:schemeClr val="bg1"/>
                </a:solidFill>
              </a:rPr>
              <a:t>5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r>
              <a:rPr lang="pl-PL" dirty="0">
                <a:solidFill>
                  <a:schemeClr val="bg1"/>
                </a:solidFill>
              </a:rPr>
              <a:t>4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r>
              <a:rPr lang="pl-PL" dirty="0">
                <a:solidFill>
                  <a:schemeClr val="bg1"/>
                </a:solidFill>
              </a:rPr>
              <a:t>3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r>
              <a:rPr lang="pl-PL" dirty="0">
                <a:solidFill>
                  <a:schemeClr val="bg1"/>
                </a:solidFill>
              </a:rPr>
              <a:t>2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r>
              <a:rPr lang="pl-PL" dirty="0">
                <a:solidFill>
                  <a:schemeClr val="bg1"/>
                </a:solidFill>
              </a:rPr>
              <a:t>1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3052836" y="116632"/>
            <a:ext cx="6209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a           b           c           d           e            f          g            h</a:t>
            </a:r>
          </a:p>
        </p:txBody>
      </p:sp>
      <p:sp>
        <p:nvSpPr>
          <p:cNvPr id="8" name="pole tekstowe 7"/>
          <p:cNvSpPr txBox="1"/>
          <p:nvPr/>
        </p:nvSpPr>
        <p:spPr>
          <a:xfrm>
            <a:off x="3052836" y="6426632"/>
            <a:ext cx="6209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a           b           c           d           e            f          g            h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4654252" y="443711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c3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5446340" y="364502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d4</a:t>
            </a:r>
          </a:p>
        </p:txBody>
      </p:sp>
    </p:spTree>
    <p:extLst>
      <p:ext uri="{BB962C8B-B14F-4D97-AF65-F5344CB8AC3E}">
        <p14:creationId xmlns:p14="http://schemas.microsoft.com/office/powerpoint/2010/main" val="79147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8" grpId="0"/>
      <p:bldP spid="9" grpId="0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0" y="116632"/>
            <a:ext cx="2349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Warcabnica – notacja:</a:t>
            </a:r>
          </a:p>
          <a:p>
            <a:endParaRPr lang="pl-PL" dirty="0"/>
          </a:p>
          <a:p>
            <a:r>
              <a:rPr lang="pl-PL" dirty="0"/>
              <a:t>1. c3-d4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4654252" y="443711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c3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5446340" y="364502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d4</a:t>
            </a:r>
          </a:p>
        </p:txBody>
      </p:sp>
    </p:spTree>
    <p:extLst>
      <p:ext uri="{BB962C8B-B14F-4D97-AF65-F5344CB8AC3E}">
        <p14:creationId xmlns:p14="http://schemas.microsoft.com/office/powerpoint/2010/main" val="82840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0" y="116632"/>
            <a:ext cx="2349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Warcabnica – notacja:</a:t>
            </a:r>
          </a:p>
          <a:p>
            <a:endParaRPr lang="pl-PL" dirty="0"/>
          </a:p>
          <a:p>
            <a:r>
              <a:rPr lang="pl-PL" dirty="0"/>
              <a:t>1. c3-d4   d6-c5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382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0" y="116632"/>
            <a:ext cx="2349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Bicie</a:t>
            </a:r>
          </a:p>
        </p:txBody>
      </p:sp>
    </p:spTree>
    <p:extLst>
      <p:ext uri="{BB962C8B-B14F-4D97-AF65-F5344CB8AC3E}">
        <p14:creationId xmlns:p14="http://schemas.microsoft.com/office/powerpoint/2010/main" val="4190735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  <p:cxnSp>
        <p:nvCxnSpPr>
          <p:cNvPr id="9" name="Łącznik prosty 8"/>
          <p:cNvCxnSpPr>
            <a:cxnSpLocks/>
          </p:cNvCxnSpPr>
          <p:nvPr/>
        </p:nvCxnSpPr>
        <p:spPr>
          <a:xfrm flipH="1" flipV="1">
            <a:off x="7606580" y="5733256"/>
            <a:ext cx="288032" cy="28803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11"/>
          <p:cNvCxnSpPr>
            <a:cxnSpLocks/>
          </p:cNvCxnSpPr>
          <p:nvPr/>
        </p:nvCxnSpPr>
        <p:spPr>
          <a:xfrm flipH="1" flipV="1">
            <a:off x="6134478" y="4365104"/>
            <a:ext cx="864096" cy="7920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/>
          <p:cNvCxnSpPr>
            <a:cxnSpLocks/>
          </p:cNvCxnSpPr>
          <p:nvPr/>
        </p:nvCxnSpPr>
        <p:spPr>
          <a:xfrm flipH="1" flipV="1">
            <a:off x="4870276" y="3212976"/>
            <a:ext cx="504056" cy="43204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15"/>
          <p:cNvCxnSpPr>
            <a:cxnSpLocks/>
          </p:cNvCxnSpPr>
          <p:nvPr/>
        </p:nvCxnSpPr>
        <p:spPr>
          <a:xfrm flipH="1" flipV="1">
            <a:off x="6382444" y="1412776"/>
            <a:ext cx="648072" cy="50405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17"/>
          <p:cNvCxnSpPr>
            <a:cxnSpLocks/>
          </p:cNvCxnSpPr>
          <p:nvPr/>
        </p:nvCxnSpPr>
        <p:spPr>
          <a:xfrm flipH="1">
            <a:off x="4870276" y="2533092"/>
            <a:ext cx="576064" cy="67988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Łącznik prosty 20"/>
          <p:cNvCxnSpPr>
            <a:cxnSpLocks/>
          </p:cNvCxnSpPr>
          <p:nvPr/>
        </p:nvCxnSpPr>
        <p:spPr>
          <a:xfrm flipH="1">
            <a:off x="5950396" y="1412776"/>
            <a:ext cx="432048" cy="50405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Łącznik prosty 25"/>
          <p:cNvCxnSpPr>
            <a:cxnSpLocks/>
          </p:cNvCxnSpPr>
          <p:nvPr/>
        </p:nvCxnSpPr>
        <p:spPr>
          <a:xfrm flipH="1" flipV="1">
            <a:off x="7606580" y="2533092"/>
            <a:ext cx="504056" cy="463860"/>
          </a:xfrm>
          <a:prstGeom prst="line">
            <a:avLst/>
          </a:prstGeom>
          <a:ln w="38100">
            <a:solidFill>
              <a:schemeClr val="bg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ole tekstowe 9"/>
          <p:cNvSpPr txBox="1"/>
          <p:nvPr/>
        </p:nvSpPr>
        <p:spPr>
          <a:xfrm>
            <a:off x="0" y="116632"/>
            <a:ext cx="2349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Bicie</a:t>
            </a:r>
          </a:p>
        </p:txBody>
      </p:sp>
    </p:spTree>
    <p:extLst>
      <p:ext uri="{BB962C8B-B14F-4D97-AF65-F5344CB8AC3E}">
        <p14:creationId xmlns:p14="http://schemas.microsoft.com/office/powerpoint/2010/main" val="1291622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0" y="116632"/>
            <a:ext cx="2349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Bicie, ale które?!</a:t>
            </a:r>
          </a:p>
        </p:txBody>
      </p:sp>
    </p:spTree>
    <p:extLst>
      <p:ext uri="{BB962C8B-B14F-4D97-AF65-F5344CB8AC3E}">
        <p14:creationId xmlns:p14="http://schemas.microsoft.com/office/powerpoint/2010/main" val="207991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  <p:cxnSp>
        <p:nvCxnSpPr>
          <p:cNvPr id="3" name="Łącznik prosty 2"/>
          <p:cNvCxnSpPr>
            <a:cxnSpLocks/>
          </p:cNvCxnSpPr>
          <p:nvPr/>
        </p:nvCxnSpPr>
        <p:spPr>
          <a:xfrm>
            <a:off x="5950396" y="2492896"/>
            <a:ext cx="288032" cy="28803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Łącznik prosty 5"/>
          <p:cNvCxnSpPr>
            <a:cxnSpLocks/>
          </p:cNvCxnSpPr>
          <p:nvPr/>
        </p:nvCxnSpPr>
        <p:spPr>
          <a:xfrm>
            <a:off x="4870276" y="1412776"/>
            <a:ext cx="504056" cy="50405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/>
          <p:cNvCxnSpPr>
            <a:cxnSpLocks/>
          </p:cNvCxnSpPr>
          <p:nvPr/>
        </p:nvCxnSpPr>
        <p:spPr>
          <a:xfrm>
            <a:off x="6742484" y="3248980"/>
            <a:ext cx="360040" cy="36004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9"/>
          <p:cNvCxnSpPr>
            <a:cxnSpLocks/>
          </p:cNvCxnSpPr>
          <p:nvPr/>
        </p:nvCxnSpPr>
        <p:spPr>
          <a:xfrm>
            <a:off x="4870276" y="4675448"/>
            <a:ext cx="504056" cy="55375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10"/>
          <p:cNvCxnSpPr>
            <a:cxnSpLocks/>
          </p:cNvCxnSpPr>
          <p:nvPr/>
        </p:nvCxnSpPr>
        <p:spPr>
          <a:xfrm flipV="1">
            <a:off x="4870276" y="4088228"/>
            <a:ext cx="576064" cy="58722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15"/>
          <p:cNvCxnSpPr>
            <a:cxnSpLocks/>
          </p:cNvCxnSpPr>
          <p:nvPr/>
        </p:nvCxnSpPr>
        <p:spPr>
          <a:xfrm flipV="1">
            <a:off x="4366220" y="1412776"/>
            <a:ext cx="504056" cy="50405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y 21"/>
          <p:cNvCxnSpPr>
            <a:cxnSpLocks/>
          </p:cNvCxnSpPr>
          <p:nvPr/>
        </p:nvCxnSpPr>
        <p:spPr>
          <a:xfrm flipH="1" flipV="1">
            <a:off x="7606580" y="4088228"/>
            <a:ext cx="504056" cy="463860"/>
          </a:xfrm>
          <a:prstGeom prst="line">
            <a:avLst/>
          </a:prstGeom>
          <a:ln w="38100">
            <a:solidFill>
              <a:schemeClr val="bg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22"/>
          <p:cNvCxnSpPr>
            <a:cxnSpLocks/>
          </p:cNvCxnSpPr>
          <p:nvPr/>
        </p:nvCxnSpPr>
        <p:spPr>
          <a:xfrm flipH="1" flipV="1">
            <a:off x="5988748" y="5805264"/>
            <a:ext cx="504056" cy="463860"/>
          </a:xfrm>
          <a:prstGeom prst="line">
            <a:avLst/>
          </a:prstGeom>
          <a:ln w="38100">
            <a:solidFill>
              <a:schemeClr val="bg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23"/>
          <p:cNvCxnSpPr>
            <a:cxnSpLocks/>
          </p:cNvCxnSpPr>
          <p:nvPr/>
        </p:nvCxnSpPr>
        <p:spPr>
          <a:xfrm flipV="1">
            <a:off x="3214092" y="2492897"/>
            <a:ext cx="576064" cy="576063"/>
          </a:xfrm>
          <a:prstGeom prst="line">
            <a:avLst/>
          </a:prstGeom>
          <a:ln w="38100">
            <a:solidFill>
              <a:schemeClr val="bg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e tekstowe 11"/>
          <p:cNvSpPr txBox="1"/>
          <p:nvPr/>
        </p:nvSpPr>
        <p:spPr>
          <a:xfrm>
            <a:off x="0" y="116632"/>
            <a:ext cx="2349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Bicie, ale które?!</a:t>
            </a:r>
          </a:p>
        </p:txBody>
      </p:sp>
    </p:spTree>
    <p:extLst>
      <p:ext uri="{BB962C8B-B14F-4D97-AF65-F5344CB8AC3E}">
        <p14:creationId xmlns:p14="http://schemas.microsoft.com/office/powerpoint/2010/main" val="35219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  <p:cxnSp>
        <p:nvCxnSpPr>
          <p:cNvPr id="3" name="Łącznik prosty 2"/>
          <p:cNvCxnSpPr>
            <a:cxnSpLocks/>
          </p:cNvCxnSpPr>
          <p:nvPr/>
        </p:nvCxnSpPr>
        <p:spPr>
          <a:xfrm>
            <a:off x="5950396" y="2492896"/>
            <a:ext cx="288032" cy="28803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Łącznik prosty 5"/>
          <p:cNvCxnSpPr>
            <a:cxnSpLocks/>
          </p:cNvCxnSpPr>
          <p:nvPr/>
        </p:nvCxnSpPr>
        <p:spPr>
          <a:xfrm>
            <a:off x="4870276" y="1412776"/>
            <a:ext cx="504056" cy="50405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/>
          <p:cNvCxnSpPr>
            <a:cxnSpLocks/>
          </p:cNvCxnSpPr>
          <p:nvPr/>
        </p:nvCxnSpPr>
        <p:spPr>
          <a:xfrm>
            <a:off x="6742484" y="3248980"/>
            <a:ext cx="360040" cy="36004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9"/>
          <p:cNvCxnSpPr>
            <a:cxnSpLocks/>
          </p:cNvCxnSpPr>
          <p:nvPr/>
        </p:nvCxnSpPr>
        <p:spPr>
          <a:xfrm>
            <a:off x="4870276" y="4675448"/>
            <a:ext cx="504056" cy="55375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10"/>
          <p:cNvCxnSpPr>
            <a:cxnSpLocks/>
          </p:cNvCxnSpPr>
          <p:nvPr/>
        </p:nvCxnSpPr>
        <p:spPr>
          <a:xfrm flipV="1">
            <a:off x="4870276" y="4088228"/>
            <a:ext cx="576064" cy="58722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15"/>
          <p:cNvCxnSpPr>
            <a:cxnSpLocks/>
          </p:cNvCxnSpPr>
          <p:nvPr/>
        </p:nvCxnSpPr>
        <p:spPr>
          <a:xfrm flipV="1">
            <a:off x="4366220" y="1412776"/>
            <a:ext cx="504056" cy="50405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y 21"/>
          <p:cNvCxnSpPr>
            <a:cxnSpLocks/>
          </p:cNvCxnSpPr>
          <p:nvPr/>
        </p:nvCxnSpPr>
        <p:spPr>
          <a:xfrm flipH="1" flipV="1">
            <a:off x="7606580" y="4088228"/>
            <a:ext cx="504056" cy="463860"/>
          </a:xfrm>
          <a:prstGeom prst="line">
            <a:avLst/>
          </a:prstGeom>
          <a:ln w="38100">
            <a:solidFill>
              <a:srgbClr val="FF0000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22"/>
          <p:cNvCxnSpPr>
            <a:cxnSpLocks/>
          </p:cNvCxnSpPr>
          <p:nvPr/>
        </p:nvCxnSpPr>
        <p:spPr>
          <a:xfrm flipH="1" flipV="1">
            <a:off x="5988748" y="5805264"/>
            <a:ext cx="504056" cy="463860"/>
          </a:xfrm>
          <a:prstGeom prst="line">
            <a:avLst/>
          </a:prstGeom>
          <a:ln w="38100">
            <a:solidFill>
              <a:schemeClr val="bg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23"/>
          <p:cNvCxnSpPr>
            <a:cxnSpLocks/>
          </p:cNvCxnSpPr>
          <p:nvPr/>
        </p:nvCxnSpPr>
        <p:spPr>
          <a:xfrm flipV="1">
            <a:off x="3214092" y="2492897"/>
            <a:ext cx="576064" cy="576063"/>
          </a:xfrm>
          <a:prstGeom prst="line">
            <a:avLst/>
          </a:prstGeom>
          <a:ln w="38100">
            <a:solidFill>
              <a:schemeClr val="bg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e tekstowe 11"/>
          <p:cNvSpPr txBox="1"/>
          <p:nvPr/>
        </p:nvSpPr>
        <p:spPr>
          <a:xfrm>
            <a:off x="0" y="116632"/>
            <a:ext cx="2349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Bicie WIĘKSZOŚCI</a:t>
            </a:r>
          </a:p>
        </p:txBody>
      </p:sp>
    </p:spTree>
    <p:extLst>
      <p:ext uri="{BB962C8B-B14F-4D97-AF65-F5344CB8AC3E}">
        <p14:creationId xmlns:p14="http://schemas.microsoft.com/office/powerpoint/2010/main" val="106833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0" y="116632"/>
            <a:ext cx="2349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Bicie, ale które?!</a:t>
            </a:r>
          </a:p>
        </p:txBody>
      </p:sp>
    </p:spTree>
    <p:extLst>
      <p:ext uri="{BB962C8B-B14F-4D97-AF65-F5344CB8AC3E}">
        <p14:creationId xmlns:p14="http://schemas.microsoft.com/office/powerpoint/2010/main" val="81930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0" y="116632"/>
            <a:ext cx="2349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Bicie, jedyne właściwe</a:t>
            </a:r>
          </a:p>
        </p:txBody>
      </p:sp>
      <p:cxnSp>
        <p:nvCxnSpPr>
          <p:cNvPr id="4" name="Łącznik prosty 3"/>
          <p:cNvCxnSpPr>
            <a:cxnSpLocks/>
          </p:cNvCxnSpPr>
          <p:nvPr/>
        </p:nvCxnSpPr>
        <p:spPr>
          <a:xfrm>
            <a:off x="8398668" y="3356992"/>
            <a:ext cx="288032" cy="28803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Łącznik prosty 4"/>
          <p:cNvCxnSpPr>
            <a:cxnSpLocks/>
          </p:cNvCxnSpPr>
          <p:nvPr/>
        </p:nvCxnSpPr>
        <p:spPr>
          <a:xfrm>
            <a:off x="7318548" y="2276872"/>
            <a:ext cx="504056" cy="50405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Łącznik prosty 5"/>
          <p:cNvCxnSpPr>
            <a:cxnSpLocks/>
          </p:cNvCxnSpPr>
          <p:nvPr/>
        </p:nvCxnSpPr>
        <p:spPr>
          <a:xfrm flipV="1">
            <a:off x="6814492" y="2276872"/>
            <a:ext cx="504056" cy="50405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6"/>
          <p:cNvCxnSpPr>
            <a:cxnSpLocks/>
          </p:cNvCxnSpPr>
          <p:nvPr/>
        </p:nvCxnSpPr>
        <p:spPr>
          <a:xfrm flipV="1">
            <a:off x="4078188" y="4941168"/>
            <a:ext cx="504056" cy="504055"/>
          </a:xfrm>
          <a:prstGeom prst="line">
            <a:avLst/>
          </a:prstGeom>
          <a:ln w="38100">
            <a:solidFill>
              <a:schemeClr val="bg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/>
          <p:cNvCxnSpPr>
            <a:cxnSpLocks/>
          </p:cNvCxnSpPr>
          <p:nvPr/>
        </p:nvCxnSpPr>
        <p:spPr>
          <a:xfrm flipV="1">
            <a:off x="5518348" y="3491895"/>
            <a:ext cx="504056" cy="50405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892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0" y="116632"/>
            <a:ext cx="2349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Bicie na pole damkowe</a:t>
            </a:r>
          </a:p>
        </p:txBody>
      </p:sp>
    </p:spTree>
    <p:extLst>
      <p:ext uri="{BB962C8B-B14F-4D97-AF65-F5344CB8AC3E}">
        <p14:creationId xmlns:p14="http://schemas.microsoft.com/office/powerpoint/2010/main" val="116144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0" y="116632"/>
            <a:ext cx="23499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Bicie na pole damkowe.</a:t>
            </a:r>
          </a:p>
          <a:p>
            <a:r>
              <a:rPr lang="pl-PL" dirty="0"/>
              <a:t>Kończymy na d8! </a:t>
            </a:r>
          </a:p>
          <a:p>
            <a:br>
              <a:rPr lang="pl-PL" dirty="0"/>
            </a:br>
            <a:r>
              <a:rPr lang="pl-PL" dirty="0"/>
              <a:t>To już damka, ale od następnego posunięcia.</a:t>
            </a:r>
          </a:p>
        </p:txBody>
      </p:sp>
      <p:cxnSp>
        <p:nvCxnSpPr>
          <p:cNvPr id="4" name="Łącznik prosty 3"/>
          <p:cNvCxnSpPr>
            <a:cxnSpLocks/>
          </p:cNvCxnSpPr>
          <p:nvPr/>
        </p:nvCxnSpPr>
        <p:spPr>
          <a:xfrm>
            <a:off x="8398668" y="3284984"/>
            <a:ext cx="296652" cy="31978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Łącznik prosty 4"/>
          <p:cNvCxnSpPr>
            <a:cxnSpLocks/>
          </p:cNvCxnSpPr>
          <p:nvPr/>
        </p:nvCxnSpPr>
        <p:spPr>
          <a:xfrm flipH="1" flipV="1">
            <a:off x="6886500" y="1844824"/>
            <a:ext cx="864096" cy="7920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Łącznik prosty 5"/>
          <p:cNvCxnSpPr>
            <a:cxnSpLocks/>
          </p:cNvCxnSpPr>
          <p:nvPr/>
        </p:nvCxnSpPr>
        <p:spPr>
          <a:xfrm>
            <a:off x="5662364" y="692696"/>
            <a:ext cx="576064" cy="504056"/>
          </a:xfrm>
          <a:prstGeom prst="line">
            <a:avLst/>
          </a:prstGeom>
          <a:ln w="38100">
            <a:solidFill>
              <a:schemeClr val="bg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82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0" y="116632"/>
            <a:ext cx="2665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Bicie przez pole damkowe.</a:t>
            </a:r>
          </a:p>
        </p:txBody>
      </p:sp>
    </p:spTree>
    <p:extLst>
      <p:ext uri="{BB962C8B-B14F-4D97-AF65-F5344CB8AC3E}">
        <p14:creationId xmlns:p14="http://schemas.microsoft.com/office/powerpoint/2010/main" val="419742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  <p:cxnSp>
        <p:nvCxnSpPr>
          <p:cNvPr id="4" name="Łącznik prosty 3"/>
          <p:cNvCxnSpPr>
            <a:cxnSpLocks/>
          </p:cNvCxnSpPr>
          <p:nvPr/>
        </p:nvCxnSpPr>
        <p:spPr>
          <a:xfrm>
            <a:off x="8398668" y="3284984"/>
            <a:ext cx="360040" cy="36004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Łącznik prosty 4"/>
          <p:cNvCxnSpPr>
            <a:cxnSpLocks/>
          </p:cNvCxnSpPr>
          <p:nvPr/>
        </p:nvCxnSpPr>
        <p:spPr>
          <a:xfrm>
            <a:off x="6886500" y="1700808"/>
            <a:ext cx="936104" cy="100811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Łącznik prosty 5"/>
          <p:cNvCxnSpPr>
            <a:cxnSpLocks/>
          </p:cNvCxnSpPr>
          <p:nvPr/>
        </p:nvCxnSpPr>
        <p:spPr>
          <a:xfrm flipV="1">
            <a:off x="4150196" y="1700808"/>
            <a:ext cx="504056" cy="504055"/>
          </a:xfrm>
          <a:prstGeom prst="line">
            <a:avLst/>
          </a:prstGeom>
          <a:ln w="38100">
            <a:solidFill>
              <a:schemeClr val="bg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6"/>
          <p:cNvCxnSpPr>
            <a:cxnSpLocks/>
          </p:cNvCxnSpPr>
          <p:nvPr/>
        </p:nvCxnSpPr>
        <p:spPr>
          <a:xfrm flipV="1">
            <a:off x="5158308" y="620688"/>
            <a:ext cx="504056" cy="50405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e tekstowe 7"/>
          <p:cNvSpPr txBox="1"/>
          <p:nvPr/>
        </p:nvSpPr>
        <p:spPr>
          <a:xfrm>
            <a:off x="0" y="116632"/>
            <a:ext cx="26654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Bicie przez pole damkowe.</a:t>
            </a:r>
          </a:p>
          <a:p>
            <a:endParaRPr lang="pl-PL" dirty="0"/>
          </a:p>
          <a:p>
            <a:r>
              <a:rPr lang="pl-PL" dirty="0"/>
              <a:t>To ciągle pionek (kamień).</a:t>
            </a:r>
          </a:p>
        </p:txBody>
      </p:sp>
      <p:cxnSp>
        <p:nvCxnSpPr>
          <p:cNvPr id="12" name="Łącznik prosty 11"/>
          <p:cNvCxnSpPr>
            <a:cxnSpLocks/>
          </p:cNvCxnSpPr>
          <p:nvPr/>
        </p:nvCxnSpPr>
        <p:spPr>
          <a:xfrm>
            <a:off x="5662364" y="620688"/>
            <a:ext cx="504056" cy="50405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3405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0" y="116632"/>
            <a:ext cx="2349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Bicie wszystkich kamieni</a:t>
            </a:r>
          </a:p>
        </p:txBody>
      </p:sp>
    </p:spTree>
    <p:extLst>
      <p:ext uri="{BB962C8B-B14F-4D97-AF65-F5344CB8AC3E}">
        <p14:creationId xmlns:p14="http://schemas.microsoft.com/office/powerpoint/2010/main" val="100014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0" y="116632"/>
            <a:ext cx="23499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Bicie wszystkich kamieni</a:t>
            </a:r>
          </a:p>
          <a:p>
            <a:endParaRPr lang="pl-PL" dirty="0"/>
          </a:p>
          <a:p>
            <a:r>
              <a:rPr lang="pl-PL" dirty="0"/>
              <a:t>Dwa razy przez to same pole!</a:t>
            </a:r>
          </a:p>
        </p:txBody>
      </p:sp>
      <p:cxnSp>
        <p:nvCxnSpPr>
          <p:cNvPr id="5" name="Łącznik prosty 4"/>
          <p:cNvCxnSpPr>
            <a:cxnSpLocks/>
          </p:cNvCxnSpPr>
          <p:nvPr/>
        </p:nvCxnSpPr>
        <p:spPr>
          <a:xfrm>
            <a:off x="8398668" y="3356992"/>
            <a:ext cx="288032" cy="28803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Łącznik prosty 5"/>
          <p:cNvCxnSpPr>
            <a:cxnSpLocks/>
          </p:cNvCxnSpPr>
          <p:nvPr/>
        </p:nvCxnSpPr>
        <p:spPr>
          <a:xfrm>
            <a:off x="7416392" y="2337244"/>
            <a:ext cx="504056" cy="50405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6"/>
          <p:cNvCxnSpPr>
            <a:cxnSpLocks/>
          </p:cNvCxnSpPr>
          <p:nvPr/>
        </p:nvCxnSpPr>
        <p:spPr>
          <a:xfrm flipV="1">
            <a:off x="6757983" y="2348880"/>
            <a:ext cx="504056" cy="50405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7"/>
          <p:cNvCxnSpPr>
            <a:cxnSpLocks/>
          </p:cNvCxnSpPr>
          <p:nvPr/>
        </p:nvCxnSpPr>
        <p:spPr>
          <a:xfrm flipH="1">
            <a:off x="8371833" y="485964"/>
            <a:ext cx="674907" cy="640915"/>
          </a:xfrm>
          <a:prstGeom prst="line">
            <a:avLst/>
          </a:prstGeom>
          <a:ln w="38100">
            <a:solidFill>
              <a:schemeClr val="bg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/>
          <p:cNvCxnSpPr>
            <a:cxnSpLocks/>
          </p:cNvCxnSpPr>
          <p:nvPr/>
        </p:nvCxnSpPr>
        <p:spPr>
          <a:xfrm flipV="1">
            <a:off x="5612668" y="3327638"/>
            <a:ext cx="504056" cy="50405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9"/>
          <p:cNvCxnSpPr>
            <a:cxnSpLocks/>
          </p:cNvCxnSpPr>
          <p:nvPr/>
        </p:nvCxnSpPr>
        <p:spPr>
          <a:xfrm>
            <a:off x="5662364" y="622823"/>
            <a:ext cx="504056" cy="50405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10"/>
          <p:cNvCxnSpPr>
            <a:cxnSpLocks/>
          </p:cNvCxnSpPr>
          <p:nvPr/>
        </p:nvCxnSpPr>
        <p:spPr>
          <a:xfrm flipV="1">
            <a:off x="5158308" y="636854"/>
            <a:ext cx="504056" cy="50405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11"/>
          <p:cNvCxnSpPr>
            <a:cxnSpLocks/>
          </p:cNvCxnSpPr>
          <p:nvPr/>
        </p:nvCxnSpPr>
        <p:spPr>
          <a:xfrm flipV="1">
            <a:off x="4053174" y="1749761"/>
            <a:ext cx="504056" cy="50405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12"/>
          <p:cNvCxnSpPr>
            <a:cxnSpLocks/>
          </p:cNvCxnSpPr>
          <p:nvPr/>
        </p:nvCxnSpPr>
        <p:spPr>
          <a:xfrm>
            <a:off x="4048790" y="2227866"/>
            <a:ext cx="504056" cy="50405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/>
          <p:cNvCxnSpPr>
            <a:cxnSpLocks/>
          </p:cNvCxnSpPr>
          <p:nvPr/>
        </p:nvCxnSpPr>
        <p:spPr>
          <a:xfrm>
            <a:off x="5108612" y="3302083"/>
            <a:ext cx="504056" cy="50405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14"/>
          <p:cNvCxnSpPr>
            <a:cxnSpLocks/>
          </p:cNvCxnSpPr>
          <p:nvPr/>
        </p:nvCxnSpPr>
        <p:spPr>
          <a:xfrm>
            <a:off x="6814492" y="1749761"/>
            <a:ext cx="288032" cy="28803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15"/>
          <p:cNvCxnSpPr>
            <a:cxnSpLocks/>
          </p:cNvCxnSpPr>
          <p:nvPr/>
        </p:nvCxnSpPr>
        <p:spPr>
          <a:xfrm flipV="1">
            <a:off x="7416392" y="1641749"/>
            <a:ext cx="504056" cy="50405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1516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0" y="116632"/>
            <a:ext cx="2349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Bicie wielokrotne.</a:t>
            </a:r>
          </a:p>
        </p:txBody>
      </p:sp>
    </p:spTree>
    <p:extLst>
      <p:ext uri="{BB962C8B-B14F-4D97-AF65-F5344CB8AC3E}">
        <p14:creationId xmlns:p14="http://schemas.microsoft.com/office/powerpoint/2010/main" val="1086603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0" y="116632"/>
            <a:ext cx="23499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Bicie wielokrotne.</a:t>
            </a:r>
          </a:p>
          <a:p>
            <a:endParaRPr lang="pl-PL" dirty="0"/>
          </a:p>
          <a:p>
            <a:r>
              <a:rPr lang="pl-PL" dirty="0"/>
              <a:t>Koniecznie więcej (4)</a:t>
            </a:r>
          </a:p>
          <a:p>
            <a:endParaRPr lang="pl-PL" dirty="0"/>
          </a:p>
          <a:p>
            <a:r>
              <a:rPr lang="pl-PL" dirty="0"/>
              <a:t>Koniec posunięcia </a:t>
            </a:r>
          </a:p>
          <a:p>
            <a:r>
              <a:rPr lang="pl-PL" dirty="0"/>
              <a:t>i dopiero zdejmujemy kamienie.</a:t>
            </a:r>
          </a:p>
          <a:p>
            <a:endParaRPr lang="pl-PL" dirty="0"/>
          </a:p>
          <a:p>
            <a:r>
              <a:rPr lang="pl-PL" dirty="0"/>
              <a:t>Białe wygrywają!</a:t>
            </a:r>
          </a:p>
        </p:txBody>
      </p:sp>
      <p:cxnSp>
        <p:nvCxnSpPr>
          <p:cNvPr id="4" name="Łącznik prosty 3"/>
          <p:cNvCxnSpPr>
            <a:cxnSpLocks/>
          </p:cNvCxnSpPr>
          <p:nvPr/>
        </p:nvCxnSpPr>
        <p:spPr>
          <a:xfrm>
            <a:off x="5302324" y="5085184"/>
            <a:ext cx="1152677" cy="115212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Łącznik prosty 4"/>
          <p:cNvCxnSpPr>
            <a:cxnSpLocks/>
          </p:cNvCxnSpPr>
          <p:nvPr/>
        </p:nvCxnSpPr>
        <p:spPr>
          <a:xfrm flipV="1">
            <a:off x="4078188" y="2780928"/>
            <a:ext cx="1034722" cy="108012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Łącznik prosty 5"/>
          <p:cNvCxnSpPr>
            <a:cxnSpLocks/>
          </p:cNvCxnSpPr>
          <p:nvPr/>
        </p:nvCxnSpPr>
        <p:spPr>
          <a:xfrm>
            <a:off x="6526460" y="3140968"/>
            <a:ext cx="495985" cy="504056"/>
          </a:xfrm>
          <a:prstGeom prst="line">
            <a:avLst/>
          </a:prstGeom>
          <a:ln w="38100">
            <a:solidFill>
              <a:schemeClr val="bg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6"/>
          <p:cNvCxnSpPr>
            <a:cxnSpLocks/>
          </p:cNvCxnSpPr>
          <p:nvPr/>
        </p:nvCxnSpPr>
        <p:spPr>
          <a:xfrm>
            <a:off x="4078188" y="3861048"/>
            <a:ext cx="432048" cy="43204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7"/>
          <p:cNvCxnSpPr>
            <a:cxnSpLocks/>
          </p:cNvCxnSpPr>
          <p:nvPr/>
        </p:nvCxnSpPr>
        <p:spPr>
          <a:xfrm flipV="1">
            <a:off x="6202973" y="1180150"/>
            <a:ext cx="504056" cy="50405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14"/>
          <p:cNvCxnSpPr>
            <a:cxnSpLocks/>
          </p:cNvCxnSpPr>
          <p:nvPr/>
        </p:nvCxnSpPr>
        <p:spPr>
          <a:xfrm flipV="1">
            <a:off x="6455001" y="5733256"/>
            <a:ext cx="504056" cy="50405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15"/>
          <p:cNvCxnSpPr>
            <a:cxnSpLocks/>
          </p:cNvCxnSpPr>
          <p:nvPr/>
        </p:nvCxnSpPr>
        <p:spPr>
          <a:xfrm flipV="1">
            <a:off x="7534572" y="4725144"/>
            <a:ext cx="504056" cy="50405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16"/>
          <p:cNvCxnSpPr>
            <a:cxnSpLocks/>
          </p:cNvCxnSpPr>
          <p:nvPr/>
        </p:nvCxnSpPr>
        <p:spPr>
          <a:xfrm>
            <a:off x="7632199" y="4264459"/>
            <a:ext cx="432048" cy="43204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89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2998068" y="2420888"/>
            <a:ext cx="631043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l-PL" sz="9600" dirty="0"/>
              <a:t>Końcówka</a:t>
            </a:r>
          </a:p>
        </p:txBody>
      </p:sp>
    </p:spTree>
    <p:extLst>
      <p:ext uri="{BB962C8B-B14F-4D97-AF65-F5344CB8AC3E}">
        <p14:creationId xmlns:p14="http://schemas.microsoft.com/office/powerpoint/2010/main" val="87705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0" y="116632"/>
            <a:ext cx="24940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Jeżeli zaczynają białe, kto wygra?</a:t>
            </a:r>
          </a:p>
          <a:p>
            <a:endParaRPr lang="pl-PL" dirty="0"/>
          </a:p>
          <a:p>
            <a:r>
              <a:rPr lang="pl-PL" dirty="0"/>
              <a:t>A jeżeli zaczynają czarne?</a:t>
            </a:r>
          </a:p>
        </p:txBody>
      </p:sp>
    </p:spTree>
    <p:extLst>
      <p:ext uri="{BB962C8B-B14F-4D97-AF65-F5344CB8AC3E}">
        <p14:creationId xmlns:p14="http://schemas.microsoft.com/office/powerpoint/2010/main" val="1221332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0" y="116632"/>
            <a:ext cx="24940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OPOZYCJA! </a:t>
            </a:r>
            <a:br>
              <a:rPr lang="pl-PL" dirty="0"/>
            </a:br>
            <a:endParaRPr lang="pl-PL" dirty="0"/>
          </a:p>
          <a:p>
            <a:r>
              <a:rPr lang="pl-PL" dirty="0"/>
              <a:t>Zawsze przegra ten kto zaczyna</a:t>
            </a:r>
          </a:p>
        </p:txBody>
      </p:sp>
    </p:spTree>
    <p:extLst>
      <p:ext uri="{BB962C8B-B14F-4D97-AF65-F5344CB8AC3E}">
        <p14:creationId xmlns:p14="http://schemas.microsoft.com/office/powerpoint/2010/main" val="966535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0" y="116632"/>
            <a:ext cx="24940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OPOZYCJA dalsza</a:t>
            </a:r>
          </a:p>
          <a:p>
            <a:endParaRPr lang="pl-PL" dirty="0"/>
          </a:p>
          <a:p>
            <a:r>
              <a:rPr lang="pl-PL" dirty="0"/>
              <a:t>Zasada ta sama.</a:t>
            </a:r>
          </a:p>
        </p:txBody>
      </p:sp>
    </p:spTree>
    <p:extLst>
      <p:ext uri="{BB962C8B-B14F-4D97-AF65-F5344CB8AC3E}">
        <p14:creationId xmlns:p14="http://schemas.microsoft.com/office/powerpoint/2010/main" val="218426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2998068" y="1682224"/>
            <a:ext cx="6310436" cy="3046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l-PL" sz="9600" dirty="0"/>
              <a:t>Wyższa szkoła jazdy</a:t>
            </a:r>
          </a:p>
        </p:txBody>
      </p:sp>
    </p:spTree>
    <p:extLst>
      <p:ext uri="{BB962C8B-B14F-4D97-AF65-F5344CB8AC3E}">
        <p14:creationId xmlns:p14="http://schemas.microsoft.com/office/powerpoint/2010/main" val="284497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3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442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7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1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16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41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2998068" y="1682224"/>
            <a:ext cx="6310436" cy="3046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l-PL" sz="9600" dirty="0"/>
              <a:t>Proste przykłady</a:t>
            </a:r>
          </a:p>
        </p:txBody>
      </p:sp>
    </p:spTree>
    <p:extLst>
      <p:ext uri="{BB962C8B-B14F-4D97-AF65-F5344CB8AC3E}">
        <p14:creationId xmlns:p14="http://schemas.microsoft.com/office/powerpoint/2010/main" val="222115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879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4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79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78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2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55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29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4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544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680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2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63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84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87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67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305835F9-DFF2-4464-AED2-E282029EEFA9}"/>
              </a:ext>
            </a:extLst>
          </p:cNvPr>
          <p:cNvSpPr txBox="1"/>
          <p:nvPr/>
        </p:nvSpPr>
        <p:spPr>
          <a:xfrm>
            <a:off x="11565364" y="6343826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600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48" y="0"/>
            <a:ext cx="10325528" cy="68580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 rot="16200000">
            <a:off x="-980596" y="1431000"/>
            <a:ext cx="2710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Mecz o Mistrzostwo Świata</a:t>
            </a:r>
          </a:p>
        </p:txBody>
      </p:sp>
    </p:spTree>
    <p:extLst>
      <p:ext uri="{BB962C8B-B14F-4D97-AF65-F5344CB8AC3E}">
        <p14:creationId xmlns:p14="http://schemas.microsoft.com/office/powerpoint/2010/main" val="413749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 rot="16200000">
            <a:off x="-1160616" y="1827044"/>
            <a:ext cx="292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Mistrzostwa Polski do lat 10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44" y="-2783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32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44" y="25856"/>
            <a:ext cx="10325528" cy="6858000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0" y="116632"/>
            <a:ext cx="3070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Radość po wygranej partii</a:t>
            </a:r>
          </a:p>
        </p:txBody>
      </p:sp>
    </p:spTree>
    <p:extLst>
      <p:ext uri="{BB962C8B-B14F-4D97-AF65-F5344CB8AC3E}">
        <p14:creationId xmlns:p14="http://schemas.microsoft.com/office/powerpoint/2010/main" val="649297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116632"/>
            <a:ext cx="3502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Radość Mistrza Świata do lat 10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79939AE-91F9-4B7D-ACC7-B6E26CFAC3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258" y="485964"/>
            <a:ext cx="9593852" cy="6372036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C402F9A9-E02F-4A88-85E3-FD9B8B4079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09950"/>
            <a:ext cx="4629150" cy="344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13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5412" y="1151530"/>
            <a:ext cx="6857999" cy="4554939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0" y="116632"/>
            <a:ext cx="2494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Radość Mistrzyni Świata.</a:t>
            </a:r>
          </a:p>
        </p:txBody>
      </p:sp>
    </p:spTree>
    <p:extLst>
      <p:ext uri="{BB962C8B-B14F-4D97-AF65-F5344CB8AC3E}">
        <p14:creationId xmlns:p14="http://schemas.microsoft.com/office/powerpoint/2010/main" val="15293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988" y="0"/>
            <a:ext cx="9581512" cy="6858000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189756" y="11663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Dla pokonanych</a:t>
            </a:r>
          </a:p>
        </p:txBody>
      </p:sp>
    </p:spTree>
    <p:extLst>
      <p:ext uri="{BB962C8B-B14F-4D97-AF65-F5344CB8AC3E}">
        <p14:creationId xmlns:p14="http://schemas.microsoft.com/office/powerpoint/2010/main" val="2006636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1845940" y="2492896"/>
            <a:ext cx="820891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l-PL" sz="9600" dirty="0"/>
              <a:t>Pierwszy turniej</a:t>
            </a:r>
          </a:p>
        </p:txBody>
      </p:sp>
    </p:spTree>
    <p:extLst>
      <p:ext uri="{BB962C8B-B14F-4D97-AF65-F5344CB8AC3E}">
        <p14:creationId xmlns:p14="http://schemas.microsoft.com/office/powerpoint/2010/main" val="67351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1629916" y="1628800"/>
            <a:ext cx="957706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dirty="0"/>
              <a:t>Dzieci kochają rywalizację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dirty="0"/>
              <a:t>Warto organizować konkursy rozwiązywania zadań, liczyć punkty,…</a:t>
            </a:r>
            <a:br>
              <a:rPr lang="pl-PL" sz="2800" dirty="0"/>
            </a:br>
            <a:endParaRPr lang="pl-PL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dirty="0"/>
              <a:t>Turnieje indywidualne i drużynowe (klasy, szkoły, rodziny!)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dirty="0"/>
              <a:t>Warto grać w internecie ale uwaga na ZŁE nawyki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5621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116632"/>
            <a:ext cx="3358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Zawsze uścisk dłoni przed partią!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884" y="621741"/>
            <a:ext cx="9389424" cy="6236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04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116632"/>
            <a:ext cx="3358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Podstawowe zasady 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1485900" y="980728"/>
            <a:ext cx="1015312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dirty="0"/>
              <a:t>Podajemy sobie ręce przed partią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dirty="0"/>
              <a:t>Nie przeszkadzamy gdy przeciwnik myśli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dirty="0"/>
              <a:t>Przestrzegamy zasady „dotknięta idzie”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dirty="0"/>
              <a:t>Na swoim posunięciu możemy poprawić pionki, ale najpierw mówimy „poprawiam”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800" dirty="0"/>
          </a:p>
          <a:p>
            <a:endParaRPr lang="pl-P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87099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116632"/>
            <a:ext cx="3358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Podstawowe zasady 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1485900" y="980728"/>
            <a:ext cx="1015312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dirty="0"/>
              <a:t>Wyraźnie zaznaczamy bicie (pola przez które przechodzę)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dirty="0"/>
              <a:t>Zbite pionki zbieramy JEDNĄ ręką i PO KOLEI (od początku lub od końca)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dirty="0"/>
              <a:t>Walczymy FAIR i do końca z zaangażowaniem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dirty="0"/>
              <a:t>Zawsze jest czas by poddać partię, ale przedłużanie bez sensu jest też brakiem szacunku dla przeciwnika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74792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116632"/>
            <a:ext cx="3358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Podstawowe zasady 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1413892" y="692696"/>
            <a:ext cx="1015312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dirty="0"/>
              <a:t>Remis proponujemy zaraz po wykonaniu swojego posunięcia i nie powtarzamy (gdy przeciwnik nie przyjmie). Teraz tylko on może zaproponować remis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dirty="0"/>
              <a:t>Musimy znać zasady remisu regulaminowego: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800" dirty="0"/>
              <a:t>20 posunięć bez bicia i bez ruchu pionkiem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800" dirty="0"/>
              <a:t>2 damki lub jedna damka przeciwko jednej – 5 posunięć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800" dirty="0"/>
              <a:t>3 damki, 2 damki i pion, damka o 2 piony przeciwko jednej damce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pl-PL" sz="2800" dirty="0"/>
              <a:t>16 ruchów jeżeli silniejszy ma główną linię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pl-PL" sz="2800" dirty="0"/>
              <a:t>5, jeżeli słabsza strona ma główną linię</a:t>
            </a:r>
            <a:endParaRPr lang="pl-PL" sz="2400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00358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116632"/>
            <a:ext cx="3358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Podstawowe zasady 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1485900" y="980728"/>
            <a:ext cx="1015312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dirty="0"/>
              <a:t>Wygrana partia to 2 punkty dla zwycięzcy i 0 dla pokonanego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dirty="0"/>
              <a:t>Remis to 1 punkt dla każdego z rywali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dirty="0"/>
              <a:t>Po partii dziękujemy sobie za grę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dirty="0"/>
              <a:t>Subtelna, ale ważna granica pomiędzy radością z wygranej </a:t>
            </a:r>
            <a:br>
              <a:rPr lang="pl-PL" sz="2800" dirty="0"/>
            </a:br>
            <a:r>
              <a:rPr lang="pl-PL" sz="2800" dirty="0"/>
              <a:t>a triumfalizmem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dirty="0"/>
              <a:t>WSPÓLNIE sprzątamy po partii (ustawiamy pionki) – robią to też arcymistrzowie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79949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261764" y="188640"/>
            <a:ext cx="2710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Jak opanować całą grupę?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6540" y="373306"/>
            <a:ext cx="4336662" cy="288032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3645024"/>
            <a:ext cx="4320480" cy="288032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348" y="3501008"/>
            <a:ext cx="4336662" cy="288032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782" y="925159"/>
            <a:ext cx="3650596" cy="242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62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116632"/>
            <a:ext cx="4438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Podstawowe systemy prowadzenia turniejów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1485900" y="980728"/>
            <a:ext cx="10153128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dirty="0"/>
              <a:t>Każdy z każdym (kołowy)</a:t>
            </a:r>
            <a:br>
              <a:rPr lang="pl-PL" sz="2800" dirty="0"/>
            </a:br>
            <a:r>
              <a:rPr lang="pl-PL" sz="2400" dirty="0"/>
              <a:t>najsprawiedliwszy</a:t>
            </a:r>
            <a:r>
              <a:rPr lang="pl-PL" sz="2800" dirty="0"/>
              <a:t>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dirty="0"/>
              <a:t>Szwajcarski </a:t>
            </a:r>
            <a:br>
              <a:rPr lang="pl-PL" sz="2800" dirty="0"/>
            </a:br>
            <a:r>
              <a:rPr lang="pl-PL" sz="2400" dirty="0"/>
              <a:t>(skomplikowany dla początkujących, ale są programy komputerowe)</a:t>
            </a:r>
            <a:endParaRPr lang="pl-PL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dirty="0"/>
              <a:t>Pucharowy</a:t>
            </a:r>
            <a:br>
              <a:rPr lang="pl-PL" sz="2800" dirty="0"/>
            </a:br>
            <a:r>
              <a:rPr lang="pl-PL" sz="2400" dirty="0"/>
              <a:t>Najprostszy do przeprowadzenia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75041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116632"/>
            <a:ext cx="4438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System kołowy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1485900" y="980728"/>
            <a:ext cx="1015312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dirty="0"/>
              <a:t>Zawodnicy losują numery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dirty="0"/>
              <a:t>Korzystamy z tabeli kto z kim gra w kolejnych rundach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dirty="0"/>
              <a:t>Wyniki końcowe: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400" dirty="0"/>
              <a:t>suma punktów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400" dirty="0"/>
              <a:t>ilość wygranych partii (opłaca się grać bezkompromisowo)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400" dirty="0"/>
              <a:t>wynik bezpośredni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400" dirty="0"/>
              <a:t>lepszy wynik w wyżej sklasyfikowanym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400" dirty="0"/>
              <a:t>losowanie lub baraż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07811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116632"/>
            <a:ext cx="4438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System kołowy – tabele kojarzeń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52" y="16024"/>
            <a:ext cx="5953125" cy="6791325"/>
          </a:xfrm>
          <a:prstGeom prst="rect">
            <a:avLst/>
          </a:prstGeom>
        </p:spPr>
      </p:pic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627307"/>
              </p:ext>
            </p:extLst>
          </p:nvPr>
        </p:nvGraphicFramePr>
        <p:xfrm>
          <a:off x="274898" y="6021288"/>
          <a:ext cx="3888432" cy="6096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3888432">
                  <a:extLst>
                    <a:ext uri="{9D8B030D-6E8A-4147-A177-3AD203B41FA5}">
                      <a16:colId xmlns:a16="http://schemas.microsoft.com/office/drawing/2014/main" val="32780274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źródło – </a:t>
                      </a:r>
                      <a:r>
                        <a:rPr lang="pl-PL" sz="2000" dirty="0">
                          <a:effectLst/>
                          <a:hlinkClick r:id="rId3"/>
                        </a:rPr>
                        <a:t>www.warcaby.pl</a:t>
                      </a:r>
                      <a:r>
                        <a:rPr lang="pl-PL" sz="2000" dirty="0">
                          <a:effectLst/>
                        </a:rPr>
                        <a:t> </a:t>
                      </a:r>
                      <a:br>
                        <a:rPr lang="pl-PL" sz="2000" dirty="0">
                          <a:effectLst/>
                        </a:rPr>
                      </a:br>
                      <a:r>
                        <a:rPr lang="pl-PL" sz="2000" dirty="0">
                          <a:effectLst/>
                        </a:rPr>
                        <a:t>(Kodeks Warcabowy)</a:t>
                      </a:r>
                      <a:endParaRPr lang="pl-PL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HG Mincho Light J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62562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775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116632"/>
            <a:ext cx="4438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System kołowy – tabela wyników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4349" y="790575"/>
            <a:ext cx="8620125" cy="52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248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116632"/>
            <a:ext cx="523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System kołowy – tabela wyników po pierwszej rundzie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874" y="776287"/>
            <a:ext cx="8601075" cy="53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21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116632"/>
            <a:ext cx="523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System kołowy – tabela wyników po drugiej rundzie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883501"/>
              </p:ext>
            </p:extLst>
          </p:nvPr>
        </p:nvGraphicFramePr>
        <p:xfrm>
          <a:off x="6827940" y="6369621"/>
          <a:ext cx="5328592" cy="3048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328592">
                  <a:extLst>
                    <a:ext uri="{9D8B030D-6E8A-4147-A177-3AD203B41FA5}">
                      <a16:colId xmlns:a16="http://schemas.microsoft.com/office/drawing/2014/main" val="32780274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HG Mincho Light J"/>
                        </a:rPr>
                        <a:t>W praktyce szybko poczujemy jak tabela „pracuje”</a:t>
                      </a:r>
                      <a:endParaRPr lang="pl-PL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HG Mincho Light J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62562281"/>
                  </a:ext>
                </a:extLst>
              </a:tr>
            </a:tbl>
          </a:graphicData>
        </a:graphic>
      </p:graphicFrame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587" y="781050"/>
            <a:ext cx="8629650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41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116632"/>
            <a:ext cx="3430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System kołowy – tabela końcowa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587" y="781050"/>
            <a:ext cx="8629650" cy="5295900"/>
          </a:xfrm>
          <a:prstGeom prst="rect">
            <a:avLst/>
          </a:prstGeom>
        </p:spPr>
      </p:pic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501580"/>
              </p:ext>
            </p:extLst>
          </p:nvPr>
        </p:nvGraphicFramePr>
        <p:xfrm>
          <a:off x="8182644" y="6193491"/>
          <a:ext cx="3888432" cy="6096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3888432">
                  <a:extLst>
                    <a:ext uri="{9D8B030D-6E8A-4147-A177-3AD203B41FA5}">
                      <a16:colId xmlns:a16="http://schemas.microsoft.com/office/drawing/2014/main" val="32780274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Warto sprawdzić samodzielnie czy miejsca są prawidłowo wyliczone</a:t>
                      </a:r>
                      <a:endParaRPr lang="pl-PL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HG Mincho Light J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62562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534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116632"/>
            <a:ext cx="4438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System pucharowy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1485900" y="980728"/>
            <a:ext cx="10153128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dirty="0"/>
              <a:t>Jeżeli już wiemy „kto jest kto” – rozstawiamy zawodników.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dirty="0"/>
              <a:t>Należy ustalić co w przypadku remisu?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dirty="0"/>
              <a:t>Przegrywający odpada. To wada tego systemu.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dirty="0"/>
              <a:t>Warto stosować bardziej złożone systemy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400" dirty="0"/>
              <a:t>do dwóch porażek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400" dirty="0"/>
              <a:t>z walką o wszystkie miejsca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936475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116632"/>
            <a:ext cx="5878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System pucharowy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932" y="1268760"/>
            <a:ext cx="8608813" cy="435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51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116632"/>
            <a:ext cx="5878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System pucharowy do dwóch porażek</a:t>
            </a:r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212" y="28316"/>
            <a:ext cx="7743825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17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116632"/>
            <a:ext cx="5878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System pucharowy „o wszystkie miejsca” dla 8 zawodników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0076" y="548680"/>
            <a:ext cx="7270005" cy="6193939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0" y="836712"/>
            <a:ext cx="2854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(DLA ZAAWANSOWANYCH!)</a:t>
            </a:r>
          </a:p>
        </p:txBody>
      </p:sp>
    </p:spTree>
    <p:extLst>
      <p:ext uri="{BB962C8B-B14F-4D97-AF65-F5344CB8AC3E}">
        <p14:creationId xmlns:p14="http://schemas.microsoft.com/office/powerpoint/2010/main" val="195033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1629916" y="1052736"/>
            <a:ext cx="95770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Ma możliwość prowadzenia zajęć z dziećmi z certyfikatem </a:t>
            </a:r>
            <a:r>
              <a:rPr lang="pl-PL" sz="2400" dirty="0" err="1"/>
              <a:t>PZWarc</a:t>
            </a:r>
            <a:br>
              <a:rPr lang="pl-PL" sz="2400" dirty="0"/>
            </a:br>
            <a:endParaRPr lang="pl-P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Otrzymuje od nas materiały na początek (slajdy i zestaw zadań)</a:t>
            </a:r>
            <a:br>
              <a:rPr lang="pl-PL" sz="2400" dirty="0"/>
            </a:br>
            <a:endParaRPr lang="pl-P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Materiały w formie </a:t>
            </a:r>
            <a:r>
              <a:rPr lang="pl-PL" sz="2400" dirty="0" err="1"/>
              <a:t>emiali</a:t>
            </a:r>
            <a:r>
              <a:rPr lang="pl-PL" sz="2400" dirty="0"/>
              <a:t>, warsztaty</a:t>
            </a:r>
            <a:br>
              <a:rPr lang="pl-PL" sz="2400" dirty="0"/>
            </a:br>
            <a:endParaRPr lang="pl-P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Udział w </a:t>
            </a:r>
            <a:r>
              <a:rPr lang="pl-PL" sz="2400" dirty="0" err="1"/>
              <a:t>warcabiadzie</a:t>
            </a:r>
            <a:r>
              <a:rPr lang="pl-PL" sz="2400" dirty="0"/>
              <a:t> na preferencyjnych zasadach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 err="1"/>
              <a:t>Warcabiada</a:t>
            </a:r>
            <a:r>
              <a:rPr lang="pl-PL" sz="2400" dirty="0"/>
              <a:t>! </a:t>
            </a:r>
            <a:br>
              <a:rPr lang="pl-PL" sz="2400" dirty="0"/>
            </a:br>
            <a:r>
              <a:rPr lang="pl-PL" sz="2400" dirty="0"/>
              <a:t>Ruszamy z ogólnopolskimi turniejami z finałem z udziałem 20 drużyn.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Żadne pytanie nie pozostanie bez odpowiedzi.</a:t>
            </a:r>
            <a:endParaRPr lang="pl-PL" dirty="0"/>
          </a:p>
        </p:txBody>
      </p:sp>
      <p:sp>
        <p:nvSpPr>
          <p:cNvPr id="5" name="pole tekstowe 4"/>
          <p:cNvSpPr txBox="1"/>
          <p:nvPr/>
        </p:nvSpPr>
        <p:spPr>
          <a:xfrm>
            <a:off x="0" y="116632"/>
            <a:ext cx="3358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Szkolny instruktor warcabowy</a:t>
            </a:r>
          </a:p>
        </p:txBody>
      </p:sp>
    </p:spTree>
    <p:extLst>
      <p:ext uri="{BB962C8B-B14F-4D97-AF65-F5344CB8AC3E}">
        <p14:creationId xmlns:p14="http://schemas.microsoft.com/office/powerpoint/2010/main" val="391886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1629916" y="2492896"/>
            <a:ext cx="8398668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l-PL" sz="9600" dirty="0"/>
              <a:t>www.warcaby.pl</a:t>
            </a:r>
          </a:p>
        </p:txBody>
      </p:sp>
    </p:spTree>
    <p:extLst>
      <p:ext uri="{BB962C8B-B14F-4D97-AF65-F5344CB8AC3E}">
        <p14:creationId xmlns:p14="http://schemas.microsoft.com/office/powerpoint/2010/main" val="3957240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581D918A-779F-4549-B3EF-85B6D5BF9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56" y="0"/>
            <a:ext cx="10172061" cy="6858000"/>
          </a:xfrm>
          <a:prstGeom prst="rect">
            <a:avLst/>
          </a:prstGeom>
        </p:spPr>
      </p:pic>
      <p:sp>
        <p:nvSpPr>
          <p:cNvPr id="3" name="Strzałka: w lewo 2">
            <a:extLst>
              <a:ext uri="{FF2B5EF4-FFF2-40B4-BE49-F238E27FC236}">
                <a16:creationId xmlns:a16="http://schemas.microsoft.com/office/drawing/2014/main" id="{C41E987B-82C6-4FB3-96C6-CF5D9E25844F}"/>
              </a:ext>
            </a:extLst>
          </p:cNvPr>
          <p:cNvSpPr/>
          <p:nvPr/>
        </p:nvSpPr>
        <p:spPr>
          <a:xfrm>
            <a:off x="7750596" y="2624226"/>
            <a:ext cx="3168352" cy="302433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14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4B910ACF-13DE-42FC-9527-08D243E28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230"/>
            <a:ext cx="10139786" cy="6858000"/>
          </a:xfrm>
          <a:prstGeom prst="rect">
            <a:avLst/>
          </a:prstGeom>
        </p:spPr>
      </p:pic>
      <p:sp>
        <p:nvSpPr>
          <p:cNvPr id="5" name="Strzałka: w lewo 4">
            <a:extLst>
              <a:ext uri="{FF2B5EF4-FFF2-40B4-BE49-F238E27FC236}">
                <a16:creationId xmlns:a16="http://schemas.microsoft.com/office/drawing/2014/main" id="{44C675A8-3F50-4ACF-AEB0-1CF94BB7C41E}"/>
              </a:ext>
            </a:extLst>
          </p:cNvPr>
          <p:cNvSpPr/>
          <p:nvPr/>
        </p:nvSpPr>
        <p:spPr>
          <a:xfrm>
            <a:off x="8254652" y="4581128"/>
            <a:ext cx="3168352" cy="191360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Wysokiej klasy materiały dla Was</a:t>
            </a:r>
            <a:endParaRPr lang="en-GB" dirty="0"/>
          </a:p>
        </p:txBody>
      </p:sp>
      <p:sp>
        <p:nvSpPr>
          <p:cNvPr id="3" name="Strzałka: w dół 2">
            <a:extLst>
              <a:ext uri="{FF2B5EF4-FFF2-40B4-BE49-F238E27FC236}">
                <a16:creationId xmlns:a16="http://schemas.microsoft.com/office/drawing/2014/main" id="{C3BF7D23-14FB-4136-8397-64E83BCA1E78}"/>
              </a:ext>
            </a:extLst>
          </p:cNvPr>
          <p:cNvSpPr/>
          <p:nvPr/>
        </p:nvSpPr>
        <p:spPr>
          <a:xfrm>
            <a:off x="806850" y="620688"/>
            <a:ext cx="4248472" cy="18722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Egzamin on-line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0497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0" y="116632"/>
            <a:ext cx="2349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Pomoc przy teście</a:t>
            </a:r>
          </a:p>
        </p:txBody>
      </p:sp>
      <p:sp>
        <p:nvSpPr>
          <p:cNvPr id="2" name="pole tekstowe 1"/>
          <p:cNvSpPr txBox="1"/>
          <p:nvPr/>
        </p:nvSpPr>
        <p:spPr>
          <a:xfrm>
            <a:off x="2277988" y="332656"/>
            <a:ext cx="387424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8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r>
              <a:rPr lang="pl-PL" dirty="0">
                <a:solidFill>
                  <a:schemeClr val="bg1"/>
                </a:solidFill>
              </a:rPr>
              <a:t>7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r>
              <a:rPr lang="pl-PL" dirty="0">
                <a:solidFill>
                  <a:schemeClr val="bg1"/>
                </a:solidFill>
              </a:rPr>
              <a:t>6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r>
              <a:rPr lang="pl-PL" dirty="0">
                <a:solidFill>
                  <a:schemeClr val="bg1"/>
                </a:solidFill>
              </a:rPr>
              <a:t>5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r>
              <a:rPr lang="pl-PL" dirty="0">
                <a:solidFill>
                  <a:schemeClr val="bg1"/>
                </a:solidFill>
              </a:rPr>
              <a:t>4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r>
              <a:rPr lang="pl-PL" dirty="0">
                <a:solidFill>
                  <a:schemeClr val="bg1"/>
                </a:solidFill>
              </a:rPr>
              <a:t>3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r>
              <a:rPr lang="pl-PL" dirty="0">
                <a:solidFill>
                  <a:schemeClr val="bg1"/>
                </a:solidFill>
              </a:rPr>
              <a:t>2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r>
              <a:rPr lang="pl-PL" dirty="0">
                <a:solidFill>
                  <a:schemeClr val="bg1"/>
                </a:solidFill>
              </a:rPr>
              <a:t>1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9645116" y="332656"/>
            <a:ext cx="387424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8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r>
              <a:rPr lang="pl-PL" dirty="0">
                <a:solidFill>
                  <a:schemeClr val="bg1"/>
                </a:solidFill>
              </a:rPr>
              <a:t>7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r>
              <a:rPr lang="pl-PL" dirty="0">
                <a:solidFill>
                  <a:schemeClr val="bg1"/>
                </a:solidFill>
              </a:rPr>
              <a:t>6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r>
              <a:rPr lang="pl-PL" dirty="0">
                <a:solidFill>
                  <a:schemeClr val="bg1"/>
                </a:solidFill>
              </a:rPr>
              <a:t>5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r>
              <a:rPr lang="pl-PL" dirty="0">
                <a:solidFill>
                  <a:schemeClr val="bg1"/>
                </a:solidFill>
              </a:rPr>
              <a:t>4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r>
              <a:rPr lang="pl-PL" dirty="0">
                <a:solidFill>
                  <a:schemeClr val="bg1"/>
                </a:solidFill>
              </a:rPr>
              <a:t>3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r>
              <a:rPr lang="pl-PL" dirty="0">
                <a:solidFill>
                  <a:schemeClr val="bg1"/>
                </a:solidFill>
              </a:rPr>
              <a:t>2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r>
              <a:rPr lang="pl-PL" dirty="0">
                <a:solidFill>
                  <a:schemeClr val="bg1"/>
                </a:solidFill>
              </a:rPr>
              <a:t>1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3052836" y="116632"/>
            <a:ext cx="6209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a           b           c           d           e            f          g            h</a:t>
            </a:r>
          </a:p>
        </p:txBody>
      </p:sp>
      <p:sp>
        <p:nvSpPr>
          <p:cNvPr id="8" name="pole tekstowe 7"/>
          <p:cNvSpPr txBox="1"/>
          <p:nvPr/>
        </p:nvSpPr>
        <p:spPr>
          <a:xfrm>
            <a:off x="3052836" y="6426632"/>
            <a:ext cx="6209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a           b           c           d           e            f          g            h</a:t>
            </a:r>
          </a:p>
        </p:txBody>
      </p:sp>
      <p:sp>
        <p:nvSpPr>
          <p:cNvPr id="14" name="pole tekstowe 13"/>
          <p:cNvSpPr txBox="1"/>
          <p:nvPr/>
        </p:nvSpPr>
        <p:spPr>
          <a:xfrm>
            <a:off x="4654252" y="443711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c3</a:t>
            </a:r>
          </a:p>
        </p:txBody>
      </p:sp>
      <p:sp>
        <p:nvSpPr>
          <p:cNvPr id="15" name="pole tekstowe 14"/>
          <p:cNvSpPr txBox="1"/>
          <p:nvPr/>
        </p:nvSpPr>
        <p:spPr>
          <a:xfrm>
            <a:off x="5446340" y="364502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d4</a:t>
            </a:r>
          </a:p>
        </p:txBody>
      </p:sp>
      <p:sp>
        <p:nvSpPr>
          <p:cNvPr id="16" name="pole tekstowe 15"/>
          <p:cNvSpPr txBox="1"/>
          <p:nvPr/>
        </p:nvSpPr>
        <p:spPr>
          <a:xfrm>
            <a:off x="7966620" y="605730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g1</a:t>
            </a:r>
          </a:p>
        </p:txBody>
      </p:sp>
      <p:sp>
        <p:nvSpPr>
          <p:cNvPr id="17" name="pole tekstowe 16"/>
          <p:cNvSpPr txBox="1"/>
          <p:nvPr/>
        </p:nvSpPr>
        <p:spPr>
          <a:xfrm>
            <a:off x="3803848" y="41793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b8</a:t>
            </a:r>
          </a:p>
        </p:txBody>
      </p:sp>
    </p:spTree>
    <p:extLst>
      <p:ext uri="{BB962C8B-B14F-4D97-AF65-F5344CB8AC3E}">
        <p14:creationId xmlns:p14="http://schemas.microsoft.com/office/powerpoint/2010/main" val="205133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664" y="91440"/>
            <a:ext cx="6635496" cy="6675120"/>
          </a:xfrm>
          <a:prstGeom prst="rect">
            <a:avLst/>
          </a:prstGeom>
        </p:spPr>
      </p:pic>
      <p:sp>
        <p:nvSpPr>
          <p:cNvPr id="2" name="pole tekstowe 1"/>
          <p:cNvSpPr txBox="1"/>
          <p:nvPr/>
        </p:nvSpPr>
        <p:spPr>
          <a:xfrm>
            <a:off x="9838828" y="6093296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/>
              <a:t>Dziękuję za uwagę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117748" y="6093296"/>
            <a:ext cx="4536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Materiały przygotował:</a:t>
            </a:r>
            <a:br>
              <a:rPr lang="pl-PL" dirty="0"/>
            </a:br>
            <a:r>
              <a:rPr lang="pl-PL" dirty="0"/>
              <a:t>Jacek Pawlicki, Szczecin, maj 2017, luty 2018</a:t>
            </a:r>
          </a:p>
        </p:txBody>
      </p:sp>
    </p:spTree>
    <p:extLst>
      <p:ext uri="{BB962C8B-B14F-4D97-AF65-F5344CB8AC3E}">
        <p14:creationId xmlns:p14="http://schemas.microsoft.com/office/powerpoint/2010/main" val="402502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ontinental_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ontinental_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96BF0BC-C51D-4EBD-97FC-DD056D8B570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904</Words>
  <Application>Microsoft Office PowerPoint</Application>
  <PresentationFormat>Niestandardowy</PresentationFormat>
  <Paragraphs>339</Paragraphs>
  <Slides>108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108</vt:i4>
      </vt:variant>
    </vt:vector>
  </HeadingPairs>
  <TitlesOfParts>
    <vt:vector size="116" baseType="lpstr">
      <vt:lpstr>Arial</vt:lpstr>
      <vt:lpstr>Century Gothic</vt:lpstr>
      <vt:lpstr>HG Mincho Light J</vt:lpstr>
      <vt:lpstr>Times New Roman</vt:lpstr>
      <vt:lpstr>Tw Cen MT</vt:lpstr>
      <vt:lpstr>Tw Cen MT Condensed</vt:lpstr>
      <vt:lpstr>Wingdings 3</vt:lpstr>
      <vt:lpstr>Integralny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Kurs szkolnego instruktora warcabowrgo</dc:title>
  <dc:creator/>
  <cp:keywords>warcaby, szkoła, instruktor</cp:keywords>
  <cp:lastModifiedBy/>
  <cp:revision>1</cp:revision>
  <dcterms:created xsi:type="dcterms:W3CDTF">2015-07-22T05:18:32Z</dcterms:created>
  <dcterms:modified xsi:type="dcterms:W3CDTF">2018-02-05T08:43:06Z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TC028048919991</vt:lpwstr>
  </property>
</Properties>
</file>